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1" r:id="rId2"/>
  </p:sldMasterIdLst>
  <p:notesMasterIdLst>
    <p:notesMasterId r:id="rId72"/>
  </p:notesMasterIdLst>
  <p:sldIdLst>
    <p:sldId id="256"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1" r:id="rId31"/>
    <p:sldId id="292" r:id="rId32"/>
    <p:sldId id="285" r:id="rId33"/>
    <p:sldId id="286" r:id="rId34"/>
    <p:sldId id="294" r:id="rId35"/>
    <p:sldId id="287" r:id="rId36"/>
    <p:sldId id="288" r:id="rId37"/>
    <p:sldId id="289" r:id="rId38"/>
    <p:sldId id="290" r:id="rId39"/>
    <p:sldId id="295" r:id="rId40"/>
    <p:sldId id="296" r:id="rId41"/>
    <p:sldId id="306" r:id="rId42"/>
    <p:sldId id="307" r:id="rId43"/>
    <p:sldId id="308" r:id="rId44"/>
    <p:sldId id="309" r:id="rId45"/>
    <p:sldId id="311" r:id="rId46"/>
    <p:sldId id="312" r:id="rId47"/>
    <p:sldId id="328" r:id="rId48"/>
    <p:sldId id="329" r:id="rId49"/>
    <p:sldId id="330" r:id="rId50"/>
    <p:sldId id="310" r:id="rId51"/>
    <p:sldId id="317" r:id="rId52"/>
    <p:sldId id="318" r:id="rId53"/>
    <p:sldId id="313" r:id="rId54"/>
    <p:sldId id="316" r:id="rId55"/>
    <p:sldId id="319" r:id="rId56"/>
    <p:sldId id="315" r:id="rId57"/>
    <p:sldId id="257" r:id="rId58"/>
    <p:sldId id="298" r:id="rId59"/>
    <p:sldId id="299" r:id="rId60"/>
    <p:sldId id="301" r:id="rId61"/>
    <p:sldId id="320" r:id="rId62"/>
    <p:sldId id="321" r:id="rId63"/>
    <p:sldId id="322" r:id="rId64"/>
    <p:sldId id="323" r:id="rId65"/>
    <p:sldId id="324" r:id="rId66"/>
    <p:sldId id="325" r:id="rId67"/>
    <p:sldId id="326" r:id="rId68"/>
    <p:sldId id="304" r:id="rId69"/>
    <p:sldId id="331" r:id="rId70"/>
    <p:sldId id="327"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4D1E3-89F7-4AA0-8365-AA4EF4D5F757}" type="doc">
      <dgm:prSet loTypeId="urn:microsoft.com/office/officeart/2005/8/layout/process1" loCatId="process" qsTypeId="urn:microsoft.com/office/officeart/2005/8/quickstyle/simple4" qsCatId="simple" csTypeId="urn:microsoft.com/office/officeart/2005/8/colors/accent0_2" csCatId="mainScheme" phldr="1"/>
      <dgm:spPr/>
    </dgm:pt>
    <dgm:pt modelId="{75030C8A-655E-412C-A1F2-04787F8B1395}">
      <dgm:prSet phldrT="[Meti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b="1" dirty="0">
              <a:effectLst/>
              <a:latin typeface="Calibri" panose="020F0502020204030204" pitchFamily="34" charset="0"/>
              <a:ea typeface="Calibri" panose="020F0502020204030204" pitchFamily="34" charset="0"/>
              <a:cs typeface="Times New Roman" panose="02020603050405020304" pitchFamily="18" charset="0"/>
            </a:rPr>
            <a:t>Belge Türü</a:t>
          </a:r>
          <a:r>
            <a:rPr lang="tr-TR"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(BBB)</a:t>
          </a:r>
          <a:r>
            <a:rPr lang="tr-TR" b="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lang="tr-TR" b="0" dirty="0">
              <a:effectLst/>
              <a:latin typeface="Times New Roman" panose="02020603050405020304" pitchFamily="18" charset="0"/>
              <a:ea typeface="Calibri" panose="020F0502020204030204" pitchFamily="34" charset="0"/>
              <a:cs typeface="Times New Roman" panose="02020603050405020304" pitchFamily="18" charset="0"/>
            </a:rPr>
            <a:t>Belgenin </a:t>
          </a:r>
          <a:r>
            <a:rPr lang="tr-TR" dirty="0">
              <a:effectLst/>
              <a:latin typeface="Times New Roman" panose="02020603050405020304" pitchFamily="18" charset="0"/>
              <a:ea typeface="Calibri" panose="020F0502020204030204" pitchFamily="34" charset="0"/>
              <a:cs typeface="Times New Roman" panose="02020603050405020304" pitchFamily="18" charset="0"/>
            </a:rPr>
            <a:t>türünü tanımlayan kod kısaltmasını temsil eder. </a:t>
          </a:r>
          <a:r>
            <a:rPr lang="tr-TR" b="0" dirty="0">
              <a:effectLst/>
              <a:latin typeface="Times New Roman" panose="02020603050405020304" pitchFamily="18" charset="0"/>
              <a:ea typeface="Calibri" panose="020F0502020204030204" pitchFamily="34" charset="0"/>
              <a:cs typeface="Times New Roman" panose="02020603050405020304" pitchFamily="18" charset="0"/>
            </a:rPr>
            <a:t>Belge türleri ise </a:t>
          </a:r>
          <a:r>
            <a:rPr lang="tr-TR" dirty="0">
              <a:effectLst/>
              <a:latin typeface="Times New Roman" panose="02020603050405020304" pitchFamily="18" charset="0"/>
              <a:ea typeface="Calibri" panose="020F0502020204030204" pitchFamily="34" charset="0"/>
              <a:cs typeface="Times New Roman" panose="02020603050405020304" pitchFamily="18" charset="0"/>
            </a:rPr>
            <a:t>en az iki en fazla üç harf karakteri oluşur </a:t>
          </a:r>
        </a:p>
        <a:p>
          <a:pPr marL="0" lvl="0" algn="ctr" defTabSz="488950">
            <a:lnSpc>
              <a:spcPct val="90000"/>
            </a:lnSpc>
            <a:spcBef>
              <a:spcPct val="0"/>
            </a:spcBef>
            <a:spcAft>
              <a:spcPct val="35000"/>
            </a:spcAft>
          </a:pPr>
          <a:endParaRPr lang="tr-TR" dirty="0"/>
        </a:p>
      </dgm:t>
    </dgm:pt>
    <dgm:pt modelId="{91514A69-F0E2-423C-9243-D1D8AFB70A51}" type="parTrans" cxnId="{D610D512-C3E2-42B5-BE3F-6262A4DA4D01}">
      <dgm:prSet/>
      <dgm:spPr/>
      <dgm:t>
        <a:bodyPr/>
        <a:lstStyle/>
        <a:p>
          <a:endParaRPr lang="tr-TR"/>
        </a:p>
      </dgm:t>
    </dgm:pt>
    <dgm:pt modelId="{BE2717B4-D756-4EFE-91C6-973D22A07C10}" type="sibTrans" cxnId="{D610D512-C3E2-42B5-BE3F-6262A4DA4D01}">
      <dgm:prSet/>
      <dgm:spPr/>
      <dgm:t>
        <a:bodyPr/>
        <a:lstStyle/>
        <a:p>
          <a:endParaRPr lang="tr-TR"/>
        </a:p>
      </dgm:t>
    </dgm:pt>
    <dgm:pt modelId="{333E41A3-7901-4405-B66D-D01D1C143CF6}">
      <dgm:prSet phldrT="[Meti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Belge sıra numarası (001):</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 Aynı türdeki belgelere </a:t>
          </a:r>
        </a:p>
        <a:p>
          <a:pPr marL="0" marR="0" lvl="0" indent="0" algn="l" defTabSz="914400" eaLnBrk="1" fontAlgn="auto" latinLnBrk="0" hangingPunct="1">
            <a:lnSpc>
              <a:spcPct val="100000"/>
            </a:lnSpc>
            <a:spcBef>
              <a:spcPts val="0"/>
            </a:spcBef>
            <a:spcAft>
              <a:spcPts val="0"/>
            </a:spcAft>
            <a:buClrTx/>
            <a:buSzTx/>
            <a:buFontTx/>
            <a:buNone/>
            <a:tabLst/>
            <a:defRPr/>
          </a:pPr>
          <a:r>
            <a:rPr lang="tr-TR" dirty="0">
              <a:effectLst/>
              <a:latin typeface="Times New Roman" panose="02020603050405020304" pitchFamily="18" charset="0"/>
              <a:ea typeface="Times New Roman" panose="02020603050405020304" pitchFamily="18" charset="0"/>
              <a:cs typeface="Times New Roman" panose="02020603050405020304" pitchFamily="18" charset="0"/>
            </a:rPr>
            <a:t>“001” den başlayarak otomatik olarak sırayla verilen numarayı ifade eder.</a:t>
          </a:r>
          <a:endParaRPr lang="tr-TR" dirty="0"/>
        </a:p>
        <a:p>
          <a:pPr marL="0" lvl="0" algn="ctr" defTabSz="622300">
            <a:lnSpc>
              <a:spcPct val="90000"/>
            </a:lnSpc>
            <a:spcBef>
              <a:spcPct val="0"/>
            </a:spcBef>
            <a:spcAft>
              <a:spcPct val="35000"/>
            </a:spcAft>
          </a:pPr>
          <a:endParaRPr lang="tr-TR" dirty="0"/>
        </a:p>
      </dgm:t>
    </dgm:pt>
    <dgm:pt modelId="{E99F7C8E-2E07-4EA2-8BCF-2D3B07A29F39}" type="parTrans" cxnId="{C218801F-6723-4B41-B315-D5AA2357FB7C}">
      <dgm:prSet/>
      <dgm:spPr/>
      <dgm:t>
        <a:bodyPr/>
        <a:lstStyle/>
        <a:p>
          <a:endParaRPr lang="tr-TR"/>
        </a:p>
      </dgm:t>
    </dgm:pt>
    <dgm:pt modelId="{6FFC347C-FC06-47CE-AEC9-05B4FFFB9A91}" type="sibTrans" cxnId="{C218801F-6723-4B41-B315-D5AA2357FB7C}">
      <dgm:prSet/>
      <dgm:spPr/>
      <dgm:t>
        <a:bodyPr/>
        <a:lstStyle/>
        <a:p>
          <a:endParaRPr lang="tr-TR"/>
        </a:p>
      </dgm:t>
    </dgm:pt>
    <dgm:pt modelId="{F63230E6-2FFE-44D1-9351-6E8D9F4EF9F5}">
      <dgm:prSet phldrT="[Metin]"/>
      <dgm:spPr/>
      <dgm:t>
        <a:bodyPr/>
        <a:lstStyle/>
        <a:p>
          <a:pPr algn="ctr">
            <a:buFont typeface="Symbol" panose="05050102010706020507" pitchFamily="18" charset="2"/>
            <a:buChar char=""/>
          </a:pPr>
          <a:r>
            <a:rPr lang="tr-TR" b="1" dirty="0">
              <a:effectLst/>
              <a:latin typeface="Times New Roman" panose="02020603050405020304" pitchFamily="18" charset="0"/>
              <a:ea typeface="Calibri" panose="020F0502020204030204" pitchFamily="34" charset="0"/>
              <a:cs typeface="Times New Roman" panose="02020603050405020304" pitchFamily="18" charset="0"/>
            </a:rPr>
            <a:t>Birim Kodu (AAAAA): </a:t>
          </a:r>
        </a:p>
        <a:p>
          <a:pPr algn="l">
            <a:buFont typeface="Symbol" panose="05050102010706020507" pitchFamily="18" charset="2"/>
            <a:buChar char=""/>
          </a:pPr>
          <a:r>
            <a:rPr lang="tr-TR" dirty="0">
              <a:effectLst/>
              <a:latin typeface="Times New Roman" panose="02020603050405020304" pitchFamily="18" charset="0"/>
              <a:ea typeface="Calibri" panose="020F0502020204030204" pitchFamily="34" charset="0"/>
              <a:cs typeface="Times New Roman" panose="02020603050405020304" pitchFamily="18" charset="0"/>
            </a:rPr>
            <a:t>Belgenin hangi birime ait olduğunu gösterir. Belgelerde kullanılacak birim kodları en az iki en fazla beş harf karakteri olacak şekilde oluşturulmuştur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50A90489-E7AE-4BAA-93FA-3D58E68A84E1}" type="sibTrans" cxnId="{19BFDF4F-BED3-42E8-8B64-E86150373BA2}">
      <dgm:prSet/>
      <dgm:spPr/>
      <dgm:t>
        <a:bodyPr/>
        <a:lstStyle/>
        <a:p>
          <a:endParaRPr lang="tr-TR"/>
        </a:p>
      </dgm:t>
    </dgm:pt>
    <dgm:pt modelId="{2757AA61-A934-4478-B79C-953023270594}" type="parTrans" cxnId="{19BFDF4F-BED3-42E8-8B64-E86150373BA2}">
      <dgm:prSet/>
      <dgm:spPr/>
      <dgm:t>
        <a:bodyPr/>
        <a:lstStyle/>
        <a:p>
          <a:endParaRPr lang="tr-TR"/>
        </a:p>
      </dgm:t>
    </dgm:pt>
    <dgm:pt modelId="{827B6A41-3A06-4223-802B-DD746F2A8C2C}" type="pres">
      <dgm:prSet presAssocID="{2CC4D1E3-89F7-4AA0-8365-AA4EF4D5F757}" presName="Name0" presStyleCnt="0">
        <dgm:presLayoutVars>
          <dgm:dir/>
          <dgm:resizeHandles val="exact"/>
        </dgm:presLayoutVars>
      </dgm:prSet>
      <dgm:spPr/>
    </dgm:pt>
    <dgm:pt modelId="{6C3D8924-9071-4022-AE86-1E647DD521E4}" type="pres">
      <dgm:prSet presAssocID="{F63230E6-2FFE-44D1-9351-6E8D9F4EF9F5}" presName="node" presStyleLbl="node1" presStyleIdx="0" presStyleCnt="3">
        <dgm:presLayoutVars>
          <dgm:bulletEnabled val="1"/>
        </dgm:presLayoutVars>
      </dgm:prSet>
      <dgm:spPr/>
    </dgm:pt>
    <dgm:pt modelId="{D3CF4185-8B5F-4B46-9CE2-C4200335BD4C}" type="pres">
      <dgm:prSet presAssocID="{50A90489-E7AE-4BAA-93FA-3D58E68A84E1}" presName="sibTrans" presStyleLbl="sibTrans2D1" presStyleIdx="0" presStyleCnt="2"/>
      <dgm:spPr/>
    </dgm:pt>
    <dgm:pt modelId="{B3F0A39F-2FC7-4A52-BA18-AF805DFC06FF}" type="pres">
      <dgm:prSet presAssocID="{50A90489-E7AE-4BAA-93FA-3D58E68A84E1}" presName="connectorText" presStyleLbl="sibTrans2D1" presStyleIdx="0" presStyleCnt="2"/>
      <dgm:spPr/>
    </dgm:pt>
    <dgm:pt modelId="{F0BFDFC6-9373-4CA3-978D-1346C3CA0B2D}" type="pres">
      <dgm:prSet presAssocID="{75030C8A-655E-412C-A1F2-04787F8B1395}" presName="node" presStyleLbl="node1" presStyleIdx="1" presStyleCnt="3">
        <dgm:presLayoutVars>
          <dgm:bulletEnabled val="1"/>
        </dgm:presLayoutVars>
      </dgm:prSet>
      <dgm:spPr/>
    </dgm:pt>
    <dgm:pt modelId="{40857379-4D21-4D7E-98B3-68ED76A30E13}" type="pres">
      <dgm:prSet presAssocID="{BE2717B4-D756-4EFE-91C6-973D22A07C10}" presName="sibTrans" presStyleLbl="sibTrans2D1" presStyleIdx="1" presStyleCnt="2"/>
      <dgm:spPr/>
    </dgm:pt>
    <dgm:pt modelId="{01218C69-8439-4662-BD75-0625E1FE0E03}" type="pres">
      <dgm:prSet presAssocID="{BE2717B4-D756-4EFE-91C6-973D22A07C10}" presName="connectorText" presStyleLbl="sibTrans2D1" presStyleIdx="1" presStyleCnt="2"/>
      <dgm:spPr/>
    </dgm:pt>
    <dgm:pt modelId="{1FD2342C-77A7-4F33-8EBD-B268FA2AE191}" type="pres">
      <dgm:prSet presAssocID="{333E41A3-7901-4405-B66D-D01D1C143CF6}" presName="node" presStyleLbl="node1" presStyleIdx="2" presStyleCnt="3">
        <dgm:presLayoutVars>
          <dgm:bulletEnabled val="1"/>
        </dgm:presLayoutVars>
      </dgm:prSet>
      <dgm:spPr/>
    </dgm:pt>
  </dgm:ptLst>
  <dgm:cxnLst>
    <dgm:cxn modelId="{D2C07703-85E7-4427-B658-790E20280F19}" type="presOf" srcId="{50A90489-E7AE-4BAA-93FA-3D58E68A84E1}" destId="{B3F0A39F-2FC7-4A52-BA18-AF805DFC06FF}" srcOrd="1" destOrd="0" presId="urn:microsoft.com/office/officeart/2005/8/layout/process1"/>
    <dgm:cxn modelId="{D610D512-C3E2-42B5-BE3F-6262A4DA4D01}" srcId="{2CC4D1E3-89F7-4AA0-8365-AA4EF4D5F757}" destId="{75030C8A-655E-412C-A1F2-04787F8B1395}" srcOrd="1" destOrd="0" parTransId="{91514A69-F0E2-423C-9243-D1D8AFB70A51}" sibTransId="{BE2717B4-D756-4EFE-91C6-973D22A07C10}"/>
    <dgm:cxn modelId="{D06DF01A-757E-4997-ABD1-60DF32093873}" type="presOf" srcId="{F63230E6-2FFE-44D1-9351-6E8D9F4EF9F5}" destId="{6C3D8924-9071-4022-AE86-1E647DD521E4}" srcOrd="0" destOrd="0" presId="urn:microsoft.com/office/officeart/2005/8/layout/process1"/>
    <dgm:cxn modelId="{C218801F-6723-4B41-B315-D5AA2357FB7C}" srcId="{2CC4D1E3-89F7-4AA0-8365-AA4EF4D5F757}" destId="{333E41A3-7901-4405-B66D-D01D1C143CF6}" srcOrd="2" destOrd="0" parTransId="{E99F7C8E-2E07-4EA2-8BCF-2D3B07A29F39}" sibTransId="{6FFC347C-FC06-47CE-AEC9-05B4FFFB9A91}"/>
    <dgm:cxn modelId="{F290B92B-C859-4476-A63A-DE0B65C6EE90}" type="presOf" srcId="{75030C8A-655E-412C-A1F2-04787F8B1395}" destId="{F0BFDFC6-9373-4CA3-978D-1346C3CA0B2D}" srcOrd="0" destOrd="0" presId="urn:microsoft.com/office/officeart/2005/8/layout/process1"/>
    <dgm:cxn modelId="{19BFDF4F-BED3-42E8-8B64-E86150373BA2}" srcId="{2CC4D1E3-89F7-4AA0-8365-AA4EF4D5F757}" destId="{F63230E6-2FFE-44D1-9351-6E8D9F4EF9F5}" srcOrd="0" destOrd="0" parTransId="{2757AA61-A934-4478-B79C-953023270594}" sibTransId="{50A90489-E7AE-4BAA-93FA-3D58E68A84E1}"/>
    <dgm:cxn modelId="{3185C651-86E8-47B5-8E07-FF7D5FE027DC}" type="presOf" srcId="{50A90489-E7AE-4BAA-93FA-3D58E68A84E1}" destId="{D3CF4185-8B5F-4B46-9CE2-C4200335BD4C}" srcOrd="0" destOrd="0" presId="urn:microsoft.com/office/officeart/2005/8/layout/process1"/>
    <dgm:cxn modelId="{703D4076-74B2-47F1-85F0-2A037FEAE565}" type="presOf" srcId="{BE2717B4-D756-4EFE-91C6-973D22A07C10}" destId="{01218C69-8439-4662-BD75-0625E1FE0E03}" srcOrd="1" destOrd="0" presId="urn:microsoft.com/office/officeart/2005/8/layout/process1"/>
    <dgm:cxn modelId="{3B818BCA-5C52-475D-972E-D4E4AE014F2F}" type="presOf" srcId="{BE2717B4-D756-4EFE-91C6-973D22A07C10}" destId="{40857379-4D21-4D7E-98B3-68ED76A30E13}" srcOrd="0" destOrd="0" presId="urn:microsoft.com/office/officeart/2005/8/layout/process1"/>
    <dgm:cxn modelId="{08DA95E1-909F-4745-BBC8-9537A614A142}" type="presOf" srcId="{333E41A3-7901-4405-B66D-D01D1C143CF6}" destId="{1FD2342C-77A7-4F33-8EBD-B268FA2AE191}" srcOrd="0" destOrd="0" presId="urn:microsoft.com/office/officeart/2005/8/layout/process1"/>
    <dgm:cxn modelId="{669776EE-8793-4BDF-A3B3-760159D13DA8}" type="presOf" srcId="{2CC4D1E3-89F7-4AA0-8365-AA4EF4D5F757}" destId="{827B6A41-3A06-4223-802B-DD746F2A8C2C}" srcOrd="0" destOrd="0" presId="urn:microsoft.com/office/officeart/2005/8/layout/process1"/>
    <dgm:cxn modelId="{B7345087-A5B2-4D97-879E-66A032FBF824}" type="presParOf" srcId="{827B6A41-3A06-4223-802B-DD746F2A8C2C}" destId="{6C3D8924-9071-4022-AE86-1E647DD521E4}" srcOrd="0" destOrd="0" presId="urn:microsoft.com/office/officeart/2005/8/layout/process1"/>
    <dgm:cxn modelId="{02F6FA23-A573-4237-B86C-1AD4CD910710}" type="presParOf" srcId="{827B6A41-3A06-4223-802B-DD746F2A8C2C}" destId="{D3CF4185-8B5F-4B46-9CE2-C4200335BD4C}" srcOrd="1" destOrd="0" presId="urn:microsoft.com/office/officeart/2005/8/layout/process1"/>
    <dgm:cxn modelId="{D1233835-EF3C-4494-BB6A-9800867EA5FF}" type="presParOf" srcId="{D3CF4185-8B5F-4B46-9CE2-C4200335BD4C}" destId="{B3F0A39F-2FC7-4A52-BA18-AF805DFC06FF}" srcOrd="0" destOrd="0" presId="urn:microsoft.com/office/officeart/2005/8/layout/process1"/>
    <dgm:cxn modelId="{A4DD180F-DBB0-4DAD-A0A7-83EE33EB5925}" type="presParOf" srcId="{827B6A41-3A06-4223-802B-DD746F2A8C2C}" destId="{F0BFDFC6-9373-4CA3-978D-1346C3CA0B2D}" srcOrd="2" destOrd="0" presId="urn:microsoft.com/office/officeart/2005/8/layout/process1"/>
    <dgm:cxn modelId="{27261C68-1B8C-4E1E-B233-024C08B8B171}" type="presParOf" srcId="{827B6A41-3A06-4223-802B-DD746F2A8C2C}" destId="{40857379-4D21-4D7E-98B3-68ED76A30E13}" srcOrd="3" destOrd="0" presId="urn:microsoft.com/office/officeart/2005/8/layout/process1"/>
    <dgm:cxn modelId="{EDE978DE-1EF6-4141-B188-A06FADE311F7}" type="presParOf" srcId="{40857379-4D21-4D7E-98B3-68ED76A30E13}" destId="{01218C69-8439-4662-BD75-0625E1FE0E03}" srcOrd="0" destOrd="0" presId="urn:microsoft.com/office/officeart/2005/8/layout/process1"/>
    <dgm:cxn modelId="{42B43CFE-4830-4046-B58B-C89401EE86C2}" type="presParOf" srcId="{827B6A41-3A06-4223-802B-DD746F2A8C2C}" destId="{1FD2342C-77A7-4F33-8EBD-B268FA2AE19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4D1E3-89F7-4AA0-8365-AA4EF4D5F757}" type="doc">
      <dgm:prSet loTypeId="urn:microsoft.com/office/officeart/2005/8/layout/process1" loCatId="process" qsTypeId="urn:microsoft.com/office/officeart/2005/8/quickstyle/simple4" qsCatId="simple" csTypeId="urn:microsoft.com/office/officeart/2005/8/colors/accent0_2" csCatId="mainScheme" phldr="1"/>
      <dgm:spPr/>
    </dgm:pt>
    <dgm:pt modelId="{75030C8A-655E-412C-A1F2-04787F8B1395}">
      <dgm:prSet phldrT="[Metin]"/>
      <dgm:spPr/>
      <dgm:t>
        <a:bodyPr/>
        <a:lstStyle/>
        <a:p>
          <a:pPr marL="0" lvl="0" algn="ctr" defTabSz="488950">
            <a:lnSpc>
              <a:spcPct val="90000"/>
            </a:lnSpc>
            <a:spcBef>
              <a:spcPct val="0"/>
            </a:spcBef>
            <a:spcAft>
              <a:spcPct val="35000"/>
            </a:spcAft>
          </a:pPr>
          <a:r>
            <a:rPr lang="tr-TR" dirty="0"/>
            <a:t>KONTROL SÜRECİ</a:t>
          </a:r>
        </a:p>
      </dgm:t>
    </dgm:pt>
    <dgm:pt modelId="{91514A69-F0E2-423C-9243-D1D8AFB70A51}" type="parTrans" cxnId="{D610D512-C3E2-42B5-BE3F-6262A4DA4D01}">
      <dgm:prSet/>
      <dgm:spPr/>
      <dgm:t>
        <a:bodyPr/>
        <a:lstStyle/>
        <a:p>
          <a:endParaRPr lang="tr-TR"/>
        </a:p>
      </dgm:t>
    </dgm:pt>
    <dgm:pt modelId="{BE2717B4-D756-4EFE-91C6-973D22A07C10}" type="sibTrans" cxnId="{D610D512-C3E2-42B5-BE3F-6262A4DA4D01}">
      <dgm:prSet/>
      <dgm:spPr/>
      <dgm:t>
        <a:bodyPr/>
        <a:lstStyle/>
        <a:p>
          <a:endParaRPr lang="tr-TR"/>
        </a:p>
      </dgm:t>
    </dgm:pt>
    <dgm:pt modelId="{333E41A3-7901-4405-B66D-D01D1C143CF6}">
      <dgm:prSet phldrT="[Metin]"/>
      <dgm:spPr/>
      <dgm:t>
        <a:bodyPr/>
        <a:lstStyle/>
        <a:p>
          <a:pPr marL="0" lvl="0" algn="ctr" defTabSz="622300">
            <a:lnSpc>
              <a:spcPct val="90000"/>
            </a:lnSpc>
            <a:spcBef>
              <a:spcPct val="0"/>
            </a:spcBef>
            <a:spcAft>
              <a:spcPct val="35000"/>
            </a:spcAft>
          </a:pPr>
          <a:r>
            <a:rPr lang="tr-TR" dirty="0"/>
            <a:t>ONAY SÜRECİ</a:t>
          </a:r>
        </a:p>
      </dgm:t>
    </dgm:pt>
    <dgm:pt modelId="{E99F7C8E-2E07-4EA2-8BCF-2D3B07A29F39}" type="parTrans" cxnId="{C218801F-6723-4B41-B315-D5AA2357FB7C}">
      <dgm:prSet/>
      <dgm:spPr/>
      <dgm:t>
        <a:bodyPr/>
        <a:lstStyle/>
        <a:p>
          <a:endParaRPr lang="tr-TR"/>
        </a:p>
      </dgm:t>
    </dgm:pt>
    <dgm:pt modelId="{6FFC347C-FC06-47CE-AEC9-05B4FFFB9A91}" type="sibTrans" cxnId="{C218801F-6723-4B41-B315-D5AA2357FB7C}">
      <dgm:prSet/>
      <dgm:spPr/>
      <dgm:t>
        <a:bodyPr/>
        <a:lstStyle/>
        <a:p>
          <a:endParaRPr lang="tr-TR"/>
        </a:p>
      </dgm:t>
    </dgm:pt>
    <dgm:pt modelId="{F63230E6-2FFE-44D1-9351-6E8D9F4EF9F5}">
      <dgm:prSet phldrT="[Metin]"/>
      <dgm:spPr/>
      <dgm:t>
        <a:bodyPr/>
        <a:lstStyle/>
        <a:p>
          <a:pPr algn="ctr">
            <a:buFont typeface="Symbol" panose="05050102010706020507" pitchFamily="18" charset="2"/>
            <a:buChar char=""/>
          </a:pPr>
          <a:r>
            <a:rPr lang="tr-TR" dirty="0">
              <a:effectLst/>
              <a:latin typeface="Calibri" panose="020F0502020204030204" pitchFamily="34" charset="0"/>
              <a:ea typeface="Calibri" panose="020F0502020204030204" pitchFamily="34" charset="0"/>
              <a:cs typeface="Times New Roman" panose="02020603050405020304" pitchFamily="18" charset="0"/>
            </a:rPr>
            <a:t>HAZIRLAMA SÜRECİ</a:t>
          </a:r>
        </a:p>
      </dgm:t>
    </dgm:pt>
    <dgm:pt modelId="{50A90489-E7AE-4BAA-93FA-3D58E68A84E1}" type="sibTrans" cxnId="{19BFDF4F-BED3-42E8-8B64-E86150373BA2}">
      <dgm:prSet/>
      <dgm:spPr/>
      <dgm:t>
        <a:bodyPr/>
        <a:lstStyle/>
        <a:p>
          <a:endParaRPr lang="tr-TR"/>
        </a:p>
      </dgm:t>
    </dgm:pt>
    <dgm:pt modelId="{2757AA61-A934-4478-B79C-953023270594}" type="parTrans" cxnId="{19BFDF4F-BED3-42E8-8B64-E86150373BA2}">
      <dgm:prSet/>
      <dgm:spPr/>
      <dgm:t>
        <a:bodyPr/>
        <a:lstStyle/>
        <a:p>
          <a:endParaRPr lang="tr-TR"/>
        </a:p>
      </dgm:t>
    </dgm:pt>
    <dgm:pt modelId="{827B6A41-3A06-4223-802B-DD746F2A8C2C}" type="pres">
      <dgm:prSet presAssocID="{2CC4D1E3-89F7-4AA0-8365-AA4EF4D5F757}" presName="Name0" presStyleCnt="0">
        <dgm:presLayoutVars>
          <dgm:dir/>
          <dgm:resizeHandles val="exact"/>
        </dgm:presLayoutVars>
      </dgm:prSet>
      <dgm:spPr/>
    </dgm:pt>
    <dgm:pt modelId="{6C3D8924-9071-4022-AE86-1E647DD521E4}" type="pres">
      <dgm:prSet presAssocID="{F63230E6-2FFE-44D1-9351-6E8D9F4EF9F5}" presName="node" presStyleLbl="node1" presStyleIdx="0" presStyleCnt="3">
        <dgm:presLayoutVars>
          <dgm:bulletEnabled val="1"/>
        </dgm:presLayoutVars>
      </dgm:prSet>
      <dgm:spPr/>
    </dgm:pt>
    <dgm:pt modelId="{D3CF4185-8B5F-4B46-9CE2-C4200335BD4C}" type="pres">
      <dgm:prSet presAssocID="{50A90489-E7AE-4BAA-93FA-3D58E68A84E1}" presName="sibTrans" presStyleLbl="sibTrans2D1" presStyleIdx="0" presStyleCnt="2"/>
      <dgm:spPr/>
    </dgm:pt>
    <dgm:pt modelId="{B3F0A39F-2FC7-4A52-BA18-AF805DFC06FF}" type="pres">
      <dgm:prSet presAssocID="{50A90489-E7AE-4BAA-93FA-3D58E68A84E1}" presName="connectorText" presStyleLbl="sibTrans2D1" presStyleIdx="0" presStyleCnt="2"/>
      <dgm:spPr/>
    </dgm:pt>
    <dgm:pt modelId="{F0BFDFC6-9373-4CA3-978D-1346C3CA0B2D}" type="pres">
      <dgm:prSet presAssocID="{75030C8A-655E-412C-A1F2-04787F8B1395}" presName="node" presStyleLbl="node1" presStyleIdx="1" presStyleCnt="3">
        <dgm:presLayoutVars>
          <dgm:bulletEnabled val="1"/>
        </dgm:presLayoutVars>
      </dgm:prSet>
      <dgm:spPr/>
    </dgm:pt>
    <dgm:pt modelId="{40857379-4D21-4D7E-98B3-68ED76A30E13}" type="pres">
      <dgm:prSet presAssocID="{BE2717B4-D756-4EFE-91C6-973D22A07C10}" presName="sibTrans" presStyleLbl="sibTrans2D1" presStyleIdx="1" presStyleCnt="2"/>
      <dgm:spPr/>
    </dgm:pt>
    <dgm:pt modelId="{01218C69-8439-4662-BD75-0625E1FE0E03}" type="pres">
      <dgm:prSet presAssocID="{BE2717B4-D756-4EFE-91C6-973D22A07C10}" presName="connectorText" presStyleLbl="sibTrans2D1" presStyleIdx="1" presStyleCnt="2"/>
      <dgm:spPr/>
    </dgm:pt>
    <dgm:pt modelId="{1FD2342C-77A7-4F33-8EBD-B268FA2AE191}" type="pres">
      <dgm:prSet presAssocID="{333E41A3-7901-4405-B66D-D01D1C143CF6}" presName="node" presStyleLbl="node1" presStyleIdx="2" presStyleCnt="3">
        <dgm:presLayoutVars>
          <dgm:bulletEnabled val="1"/>
        </dgm:presLayoutVars>
      </dgm:prSet>
      <dgm:spPr/>
    </dgm:pt>
  </dgm:ptLst>
  <dgm:cxnLst>
    <dgm:cxn modelId="{D2C07703-85E7-4427-B658-790E20280F19}" type="presOf" srcId="{50A90489-E7AE-4BAA-93FA-3D58E68A84E1}" destId="{B3F0A39F-2FC7-4A52-BA18-AF805DFC06FF}" srcOrd="1" destOrd="0" presId="urn:microsoft.com/office/officeart/2005/8/layout/process1"/>
    <dgm:cxn modelId="{D610D512-C3E2-42B5-BE3F-6262A4DA4D01}" srcId="{2CC4D1E3-89F7-4AA0-8365-AA4EF4D5F757}" destId="{75030C8A-655E-412C-A1F2-04787F8B1395}" srcOrd="1" destOrd="0" parTransId="{91514A69-F0E2-423C-9243-D1D8AFB70A51}" sibTransId="{BE2717B4-D756-4EFE-91C6-973D22A07C10}"/>
    <dgm:cxn modelId="{D06DF01A-757E-4997-ABD1-60DF32093873}" type="presOf" srcId="{F63230E6-2FFE-44D1-9351-6E8D9F4EF9F5}" destId="{6C3D8924-9071-4022-AE86-1E647DD521E4}" srcOrd="0" destOrd="0" presId="urn:microsoft.com/office/officeart/2005/8/layout/process1"/>
    <dgm:cxn modelId="{C218801F-6723-4B41-B315-D5AA2357FB7C}" srcId="{2CC4D1E3-89F7-4AA0-8365-AA4EF4D5F757}" destId="{333E41A3-7901-4405-B66D-D01D1C143CF6}" srcOrd="2" destOrd="0" parTransId="{E99F7C8E-2E07-4EA2-8BCF-2D3B07A29F39}" sibTransId="{6FFC347C-FC06-47CE-AEC9-05B4FFFB9A91}"/>
    <dgm:cxn modelId="{F290B92B-C859-4476-A63A-DE0B65C6EE90}" type="presOf" srcId="{75030C8A-655E-412C-A1F2-04787F8B1395}" destId="{F0BFDFC6-9373-4CA3-978D-1346C3CA0B2D}" srcOrd="0" destOrd="0" presId="urn:microsoft.com/office/officeart/2005/8/layout/process1"/>
    <dgm:cxn modelId="{19BFDF4F-BED3-42E8-8B64-E86150373BA2}" srcId="{2CC4D1E3-89F7-4AA0-8365-AA4EF4D5F757}" destId="{F63230E6-2FFE-44D1-9351-6E8D9F4EF9F5}" srcOrd="0" destOrd="0" parTransId="{2757AA61-A934-4478-B79C-953023270594}" sibTransId="{50A90489-E7AE-4BAA-93FA-3D58E68A84E1}"/>
    <dgm:cxn modelId="{3185C651-86E8-47B5-8E07-FF7D5FE027DC}" type="presOf" srcId="{50A90489-E7AE-4BAA-93FA-3D58E68A84E1}" destId="{D3CF4185-8B5F-4B46-9CE2-C4200335BD4C}" srcOrd="0" destOrd="0" presId="urn:microsoft.com/office/officeart/2005/8/layout/process1"/>
    <dgm:cxn modelId="{703D4076-74B2-47F1-85F0-2A037FEAE565}" type="presOf" srcId="{BE2717B4-D756-4EFE-91C6-973D22A07C10}" destId="{01218C69-8439-4662-BD75-0625E1FE0E03}" srcOrd="1" destOrd="0" presId="urn:microsoft.com/office/officeart/2005/8/layout/process1"/>
    <dgm:cxn modelId="{3B818BCA-5C52-475D-972E-D4E4AE014F2F}" type="presOf" srcId="{BE2717B4-D756-4EFE-91C6-973D22A07C10}" destId="{40857379-4D21-4D7E-98B3-68ED76A30E13}" srcOrd="0" destOrd="0" presId="urn:microsoft.com/office/officeart/2005/8/layout/process1"/>
    <dgm:cxn modelId="{08DA95E1-909F-4745-BBC8-9537A614A142}" type="presOf" srcId="{333E41A3-7901-4405-B66D-D01D1C143CF6}" destId="{1FD2342C-77A7-4F33-8EBD-B268FA2AE191}" srcOrd="0" destOrd="0" presId="urn:microsoft.com/office/officeart/2005/8/layout/process1"/>
    <dgm:cxn modelId="{669776EE-8793-4BDF-A3B3-760159D13DA8}" type="presOf" srcId="{2CC4D1E3-89F7-4AA0-8365-AA4EF4D5F757}" destId="{827B6A41-3A06-4223-802B-DD746F2A8C2C}" srcOrd="0" destOrd="0" presId="urn:microsoft.com/office/officeart/2005/8/layout/process1"/>
    <dgm:cxn modelId="{B7345087-A5B2-4D97-879E-66A032FBF824}" type="presParOf" srcId="{827B6A41-3A06-4223-802B-DD746F2A8C2C}" destId="{6C3D8924-9071-4022-AE86-1E647DD521E4}" srcOrd="0" destOrd="0" presId="urn:microsoft.com/office/officeart/2005/8/layout/process1"/>
    <dgm:cxn modelId="{02F6FA23-A573-4237-B86C-1AD4CD910710}" type="presParOf" srcId="{827B6A41-3A06-4223-802B-DD746F2A8C2C}" destId="{D3CF4185-8B5F-4B46-9CE2-C4200335BD4C}" srcOrd="1" destOrd="0" presId="urn:microsoft.com/office/officeart/2005/8/layout/process1"/>
    <dgm:cxn modelId="{D1233835-EF3C-4494-BB6A-9800867EA5FF}" type="presParOf" srcId="{D3CF4185-8B5F-4B46-9CE2-C4200335BD4C}" destId="{B3F0A39F-2FC7-4A52-BA18-AF805DFC06FF}" srcOrd="0" destOrd="0" presId="urn:microsoft.com/office/officeart/2005/8/layout/process1"/>
    <dgm:cxn modelId="{A4DD180F-DBB0-4DAD-A0A7-83EE33EB5925}" type="presParOf" srcId="{827B6A41-3A06-4223-802B-DD746F2A8C2C}" destId="{F0BFDFC6-9373-4CA3-978D-1346C3CA0B2D}" srcOrd="2" destOrd="0" presId="urn:microsoft.com/office/officeart/2005/8/layout/process1"/>
    <dgm:cxn modelId="{27261C68-1B8C-4E1E-B233-024C08B8B171}" type="presParOf" srcId="{827B6A41-3A06-4223-802B-DD746F2A8C2C}" destId="{40857379-4D21-4D7E-98B3-68ED76A30E13}" srcOrd="3" destOrd="0" presId="urn:microsoft.com/office/officeart/2005/8/layout/process1"/>
    <dgm:cxn modelId="{EDE978DE-1EF6-4141-B188-A06FADE311F7}" type="presParOf" srcId="{40857379-4D21-4D7E-98B3-68ED76A30E13}" destId="{01218C69-8439-4662-BD75-0625E1FE0E03}" srcOrd="0" destOrd="0" presId="urn:microsoft.com/office/officeart/2005/8/layout/process1"/>
    <dgm:cxn modelId="{42B43CFE-4830-4046-B58B-C89401EE86C2}" type="presParOf" srcId="{827B6A41-3A06-4223-802B-DD746F2A8C2C}" destId="{1FD2342C-77A7-4F33-8EBD-B268FA2AE19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8924-9071-4022-AE86-1E647DD521E4}">
      <dsp:nvSpPr>
        <dsp:cNvPr id="0" name=""/>
        <dsp:cNvSpPr/>
      </dsp:nvSpPr>
      <dsp:spPr>
        <a:xfrm>
          <a:off x="8771" y="456912"/>
          <a:ext cx="2621631" cy="27158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tr-TR" sz="1800" b="1" kern="1200" dirty="0">
              <a:effectLst/>
              <a:latin typeface="Times New Roman" panose="02020603050405020304" pitchFamily="18" charset="0"/>
              <a:ea typeface="Calibri" panose="020F0502020204030204" pitchFamily="34" charset="0"/>
              <a:cs typeface="Times New Roman" panose="02020603050405020304" pitchFamily="18" charset="0"/>
            </a:rPr>
            <a:t>Birim Kodu (AAAAA): </a:t>
          </a:r>
        </a:p>
        <a:p>
          <a:pPr marL="0" lvl="0" indent="0" algn="l" defTabSz="800100">
            <a:lnSpc>
              <a:spcPct val="90000"/>
            </a:lnSpc>
            <a:spcBef>
              <a:spcPct val="0"/>
            </a:spcBef>
            <a:spcAft>
              <a:spcPct val="35000"/>
            </a:spcAft>
            <a:buFont typeface="Symbol" panose="05050102010706020507" pitchFamily="18" charset="2"/>
            <a:buNone/>
          </a:pPr>
          <a:r>
            <a:rPr lang="tr-TR" sz="1800" kern="1200" dirty="0">
              <a:effectLst/>
              <a:latin typeface="Times New Roman" panose="02020603050405020304" pitchFamily="18" charset="0"/>
              <a:ea typeface="Calibri" panose="020F0502020204030204" pitchFamily="34" charset="0"/>
              <a:cs typeface="Times New Roman" panose="02020603050405020304" pitchFamily="18" charset="0"/>
            </a:rPr>
            <a:t>Belgenin hangi birime ait olduğunu gösterir. Belgelerde kullanılacak birim kodları en az iki en fazla beş harf karakteri olacak şekilde oluşturulmuştur </a:t>
          </a:r>
          <a:endParaRPr lang="tr-TR" sz="18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85556" y="533697"/>
        <a:ext cx="2468061" cy="2562276"/>
      </dsp:txXfrm>
    </dsp:sp>
    <dsp:sp modelId="{D3CF4185-8B5F-4B46-9CE2-C4200335BD4C}">
      <dsp:nvSpPr>
        <dsp:cNvPr id="0" name=""/>
        <dsp:cNvSpPr/>
      </dsp:nvSpPr>
      <dsp:spPr>
        <a:xfrm>
          <a:off x="2892565" y="1489753"/>
          <a:ext cx="555785" cy="650164"/>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2892565" y="1619786"/>
        <a:ext cx="389050" cy="390098"/>
      </dsp:txXfrm>
    </dsp:sp>
    <dsp:sp modelId="{F0BFDFC6-9373-4CA3-978D-1346C3CA0B2D}">
      <dsp:nvSpPr>
        <dsp:cNvPr id="0" name=""/>
        <dsp:cNvSpPr/>
      </dsp:nvSpPr>
      <dsp:spPr>
        <a:xfrm>
          <a:off x="3679055" y="456912"/>
          <a:ext cx="2621631" cy="27158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800" b="1" kern="1200" dirty="0">
              <a:effectLst/>
              <a:latin typeface="Calibri" panose="020F0502020204030204" pitchFamily="34" charset="0"/>
              <a:ea typeface="Calibri" panose="020F0502020204030204" pitchFamily="34" charset="0"/>
              <a:cs typeface="Times New Roman" panose="02020603050405020304" pitchFamily="18" charset="0"/>
            </a:rPr>
            <a:t>Belge Türü</a:t>
          </a:r>
          <a:r>
            <a:rPr lang="tr-TR"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tr-TR" sz="1800" b="1" kern="1200" dirty="0">
              <a:effectLst/>
              <a:latin typeface="Times New Roman" panose="02020603050405020304" pitchFamily="18" charset="0"/>
              <a:ea typeface="Calibri" panose="020F0502020204030204" pitchFamily="34" charset="0"/>
              <a:cs typeface="Times New Roman" panose="02020603050405020304" pitchFamily="18" charset="0"/>
            </a:rPr>
            <a:t>(BBB)</a:t>
          </a:r>
          <a:r>
            <a:rPr lang="tr-TR" sz="1800" b="1" kern="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lang="tr-TR" sz="1800" b="0" kern="1200" dirty="0">
              <a:effectLst/>
              <a:latin typeface="Times New Roman" panose="02020603050405020304" pitchFamily="18" charset="0"/>
              <a:ea typeface="Calibri" panose="020F0502020204030204" pitchFamily="34" charset="0"/>
              <a:cs typeface="Times New Roman" panose="02020603050405020304" pitchFamily="18" charset="0"/>
            </a:rPr>
            <a:t>Belgenin </a:t>
          </a:r>
          <a:r>
            <a:rPr lang="tr-TR" sz="1800" kern="1200" dirty="0">
              <a:effectLst/>
              <a:latin typeface="Times New Roman" panose="02020603050405020304" pitchFamily="18" charset="0"/>
              <a:ea typeface="Calibri" panose="020F0502020204030204" pitchFamily="34" charset="0"/>
              <a:cs typeface="Times New Roman" panose="02020603050405020304" pitchFamily="18" charset="0"/>
            </a:rPr>
            <a:t>türünü tanımlayan kod kısaltmasını temsil eder. </a:t>
          </a:r>
          <a:r>
            <a:rPr lang="tr-TR" sz="1800" b="0" kern="1200" dirty="0">
              <a:effectLst/>
              <a:latin typeface="Times New Roman" panose="02020603050405020304" pitchFamily="18" charset="0"/>
              <a:ea typeface="Calibri" panose="020F0502020204030204" pitchFamily="34" charset="0"/>
              <a:cs typeface="Times New Roman" panose="02020603050405020304" pitchFamily="18" charset="0"/>
            </a:rPr>
            <a:t>Belge türleri ise </a:t>
          </a:r>
          <a:r>
            <a:rPr lang="tr-TR" sz="1800" kern="1200" dirty="0">
              <a:effectLst/>
              <a:latin typeface="Times New Roman" panose="02020603050405020304" pitchFamily="18" charset="0"/>
              <a:ea typeface="Calibri" panose="020F0502020204030204" pitchFamily="34" charset="0"/>
              <a:cs typeface="Times New Roman" panose="02020603050405020304" pitchFamily="18" charset="0"/>
            </a:rPr>
            <a:t>en az iki en fazla üç harf karakteri oluşur </a:t>
          </a:r>
        </a:p>
        <a:p>
          <a:pPr marL="0" lvl="0" algn="ctr" defTabSz="488950">
            <a:lnSpc>
              <a:spcPct val="90000"/>
            </a:lnSpc>
            <a:spcBef>
              <a:spcPct val="0"/>
            </a:spcBef>
            <a:spcAft>
              <a:spcPct val="35000"/>
            </a:spcAft>
            <a:buNone/>
          </a:pPr>
          <a:endParaRPr lang="tr-TR" sz="1800" kern="1200" dirty="0"/>
        </a:p>
      </dsp:txBody>
      <dsp:txXfrm>
        <a:off x="3755840" y="533697"/>
        <a:ext cx="2468061" cy="2562276"/>
      </dsp:txXfrm>
    </dsp:sp>
    <dsp:sp modelId="{40857379-4D21-4D7E-98B3-68ED76A30E13}">
      <dsp:nvSpPr>
        <dsp:cNvPr id="0" name=""/>
        <dsp:cNvSpPr/>
      </dsp:nvSpPr>
      <dsp:spPr>
        <a:xfrm>
          <a:off x="6562849" y="1489753"/>
          <a:ext cx="555785" cy="650164"/>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6562849" y="1619786"/>
        <a:ext cx="389050" cy="390098"/>
      </dsp:txXfrm>
    </dsp:sp>
    <dsp:sp modelId="{1FD2342C-77A7-4F33-8EBD-B268FA2AE191}">
      <dsp:nvSpPr>
        <dsp:cNvPr id="0" name=""/>
        <dsp:cNvSpPr/>
      </dsp:nvSpPr>
      <dsp:spPr>
        <a:xfrm>
          <a:off x="7349339" y="456912"/>
          <a:ext cx="2621631" cy="27158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sz="1800" b="1" kern="1200" dirty="0">
              <a:effectLst/>
              <a:latin typeface="Times New Roman" panose="02020603050405020304" pitchFamily="18" charset="0"/>
              <a:ea typeface="Calibri" panose="020F0502020204030204" pitchFamily="34" charset="0"/>
              <a:cs typeface="Times New Roman" panose="02020603050405020304" pitchFamily="18" charset="0"/>
            </a:rPr>
            <a:t>Belge sıra numarası (001):</a:t>
          </a:r>
          <a:endParaRPr lang="tr-TR" sz="1800" b="1"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tr-TR"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Aynı türdeki belgelere </a:t>
          </a:r>
        </a:p>
        <a:p>
          <a:pPr marL="0" marR="0" lvl="0" indent="0" algn="l" defTabSz="914400" eaLnBrk="1" fontAlgn="auto" latinLnBrk="0" hangingPunct="1">
            <a:lnSpc>
              <a:spcPct val="100000"/>
            </a:lnSpc>
            <a:spcBef>
              <a:spcPts val="0"/>
            </a:spcBef>
            <a:spcAft>
              <a:spcPts val="0"/>
            </a:spcAft>
            <a:buClrTx/>
            <a:buSzTx/>
            <a:buFontTx/>
            <a:buNone/>
            <a:tabLst/>
            <a:defRPr/>
          </a:pPr>
          <a:r>
            <a:rPr lang="tr-TR" sz="1800" kern="1200" dirty="0">
              <a:effectLst/>
              <a:latin typeface="Times New Roman" panose="02020603050405020304" pitchFamily="18" charset="0"/>
              <a:ea typeface="Times New Roman" panose="02020603050405020304" pitchFamily="18" charset="0"/>
              <a:cs typeface="Times New Roman" panose="02020603050405020304" pitchFamily="18" charset="0"/>
            </a:rPr>
            <a:t>“001” den başlayarak otomatik olarak sırayla verilen numarayı ifade eder.</a:t>
          </a:r>
          <a:endParaRPr lang="tr-TR" sz="1800" kern="1200" dirty="0"/>
        </a:p>
        <a:p>
          <a:pPr marL="0" lvl="0" algn="ctr" defTabSz="622300">
            <a:lnSpc>
              <a:spcPct val="90000"/>
            </a:lnSpc>
            <a:spcBef>
              <a:spcPct val="0"/>
            </a:spcBef>
            <a:spcAft>
              <a:spcPct val="35000"/>
            </a:spcAft>
            <a:buNone/>
          </a:pPr>
          <a:endParaRPr lang="tr-TR" sz="1800" kern="1200" dirty="0"/>
        </a:p>
      </dsp:txBody>
      <dsp:txXfrm>
        <a:off x="7426124" y="533697"/>
        <a:ext cx="2468061" cy="2562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8924-9071-4022-AE86-1E647DD521E4}">
      <dsp:nvSpPr>
        <dsp:cNvPr id="0" name=""/>
        <dsp:cNvSpPr/>
      </dsp:nvSpPr>
      <dsp:spPr>
        <a:xfrm>
          <a:off x="8771" y="1028346"/>
          <a:ext cx="2621631" cy="15729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tr-TR" sz="3600" kern="1200" dirty="0">
              <a:effectLst/>
              <a:latin typeface="Calibri" panose="020F0502020204030204" pitchFamily="34" charset="0"/>
              <a:ea typeface="Calibri" panose="020F0502020204030204" pitchFamily="34" charset="0"/>
              <a:cs typeface="Times New Roman" panose="02020603050405020304" pitchFamily="18" charset="0"/>
            </a:rPr>
            <a:t>HAZIRLAMA SÜRECİ</a:t>
          </a:r>
        </a:p>
      </dsp:txBody>
      <dsp:txXfrm>
        <a:off x="54842" y="1074417"/>
        <a:ext cx="2529489" cy="1480836"/>
      </dsp:txXfrm>
    </dsp:sp>
    <dsp:sp modelId="{D3CF4185-8B5F-4B46-9CE2-C4200335BD4C}">
      <dsp:nvSpPr>
        <dsp:cNvPr id="0" name=""/>
        <dsp:cNvSpPr/>
      </dsp:nvSpPr>
      <dsp:spPr>
        <a:xfrm>
          <a:off x="2892565" y="1489753"/>
          <a:ext cx="555785" cy="650164"/>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tr-TR" sz="2700" kern="1200"/>
        </a:p>
      </dsp:txBody>
      <dsp:txXfrm>
        <a:off x="2892565" y="1619786"/>
        <a:ext cx="389050" cy="390098"/>
      </dsp:txXfrm>
    </dsp:sp>
    <dsp:sp modelId="{F0BFDFC6-9373-4CA3-978D-1346C3CA0B2D}">
      <dsp:nvSpPr>
        <dsp:cNvPr id="0" name=""/>
        <dsp:cNvSpPr/>
      </dsp:nvSpPr>
      <dsp:spPr>
        <a:xfrm>
          <a:off x="3679055" y="1028346"/>
          <a:ext cx="2621631" cy="15729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488950">
            <a:lnSpc>
              <a:spcPct val="90000"/>
            </a:lnSpc>
            <a:spcBef>
              <a:spcPct val="0"/>
            </a:spcBef>
            <a:spcAft>
              <a:spcPct val="35000"/>
            </a:spcAft>
            <a:buNone/>
          </a:pPr>
          <a:r>
            <a:rPr lang="tr-TR" sz="3600" kern="1200" dirty="0"/>
            <a:t>KONTROL SÜRECİ</a:t>
          </a:r>
        </a:p>
      </dsp:txBody>
      <dsp:txXfrm>
        <a:off x="3725126" y="1074417"/>
        <a:ext cx="2529489" cy="1480836"/>
      </dsp:txXfrm>
    </dsp:sp>
    <dsp:sp modelId="{40857379-4D21-4D7E-98B3-68ED76A30E13}">
      <dsp:nvSpPr>
        <dsp:cNvPr id="0" name=""/>
        <dsp:cNvSpPr/>
      </dsp:nvSpPr>
      <dsp:spPr>
        <a:xfrm>
          <a:off x="6562849" y="1489753"/>
          <a:ext cx="555785" cy="650164"/>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tr-TR" sz="2700" kern="1200"/>
        </a:p>
      </dsp:txBody>
      <dsp:txXfrm>
        <a:off x="6562849" y="1619786"/>
        <a:ext cx="389050" cy="390098"/>
      </dsp:txXfrm>
    </dsp:sp>
    <dsp:sp modelId="{1FD2342C-77A7-4F33-8EBD-B268FA2AE191}">
      <dsp:nvSpPr>
        <dsp:cNvPr id="0" name=""/>
        <dsp:cNvSpPr/>
      </dsp:nvSpPr>
      <dsp:spPr>
        <a:xfrm>
          <a:off x="7349339" y="1028346"/>
          <a:ext cx="2621631" cy="15729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622300">
            <a:lnSpc>
              <a:spcPct val="90000"/>
            </a:lnSpc>
            <a:spcBef>
              <a:spcPct val="0"/>
            </a:spcBef>
            <a:spcAft>
              <a:spcPct val="35000"/>
            </a:spcAft>
            <a:buNone/>
          </a:pPr>
          <a:r>
            <a:rPr lang="tr-TR" sz="3600" kern="1200" dirty="0"/>
            <a:t>ONAY SÜRECİ</a:t>
          </a:r>
        </a:p>
      </dsp:txBody>
      <dsp:txXfrm>
        <a:off x="7395410" y="1074417"/>
        <a:ext cx="2529489" cy="1480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D531F-921F-4C36-8708-BB977EB610BB}" type="datetimeFigureOut">
              <a:rPr lang="tr-TR" smtClean="0"/>
              <a:t>19.05.2025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F70FF-D6E8-4B67-A648-E60F8D950C19}" type="slidenum">
              <a:rPr lang="tr-TR" smtClean="0"/>
              <a:t>‹#›</a:t>
            </a:fld>
            <a:endParaRPr lang="tr-TR"/>
          </a:p>
        </p:txBody>
      </p:sp>
    </p:spTree>
    <p:extLst>
      <p:ext uri="{BB962C8B-B14F-4D97-AF65-F5344CB8AC3E}">
        <p14:creationId xmlns:p14="http://schemas.microsoft.com/office/powerpoint/2010/main" val="280383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6AF70FF-D6E8-4B67-A648-E60F8D950C19}" type="slidenum">
              <a:rPr lang="tr-TR" smtClean="0"/>
              <a:t>1</a:t>
            </a:fld>
            <a:endParaRPr lang="tr-TR"/>
          </a:p>
        </p:txBody>
      </p:sp>
    </p:spTree>
    <p:extLst>
      <p:ext uri="{BB962C8B-B14F-4D97-AF65-F5344CB8AC3E}">
        <p14:creationId xmlns:p14="http://schemas.microsoft.com/office/powerpoint/2010/main" val="398415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8983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3419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4049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103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Dikdörtgen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Alt Başlık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17" name="Altbilgi Yer Tutucusu 16"/>
          <p:cNvSpPr>
            <a:spLocks noGrp="1"/>
          </p:cNvSpPr>
          <p:nvPr>
            <p:ph type="ftr" sz="quarter" idx="11"/>
          </p:nvPr>
        </p:nvSpPr>
        <p:spPr/>
        <p:txBody>
          <a:bodyPr/>
          <a:lstStyle/>
          <a:p>
            <a:endParaRPr lang="tr-TR" dirty="0"/>
          </a:p>
        </p:txBody>
      </p:sp>
      <p:sp>
        <p:nvSpPr>
          <p:cNvPr id="7" name="Düz Bağlayıcı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Dikdörtgen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ayt Numarası Yer Tutucusu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EF0D6486-7641-4C7B-8B19-69899D0DDA6F}" type="slidenum">
              <a:rPr lang="tr-TR" smtClean="0"/>
              <a:t>‹#›</a:t>
            </a:fld>
            <a:endParaRPr lang="tr-TR" dirty="0"/>
          </a:p>
        </p:txBody>
      </p:sp>
      <p:sp>
        <p:nvSpPr>
          <p:cNvPr id="8" name="Başlık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tr-TR"/>
              <a:t>Asıl başlık stili için tıklatın</a:t>
            </a:r>
            <a:endParaRPr kumimoji="0" lang="en-US"/>
          </a:p>
        </p:txBody>
      </p:sp>
    </p:spTree>
    <p:extLst>
      <p:ext uri="{BB962C8B-B14F-4D97-AF65-F5344CB8AC3E}">
        <p14:creationId xmlns:p14="http://schemas.microsoft.com/office/powerpoint/2010/main" val="418762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a:t>Asıl başlık stili için tıklatın</a:t>
            </a:r>
            <a:endParaRPr kumimoji="0" lang="en-US"/>
          </a:p>
        </p:txBody>
      </p:sp>
      <p:sp>
        <p:nvSpPr>
          <p:cNvPr id="4" name="Veri Yer Tutucusu 3"/>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a:xfrm>
            <a:off x="5815584" y="1026373"/>
            <a:ext cx="609600" cy="441325"/>
          </a:xfrm>
        </p:spPr>
        <p:txBody>
          <a:bodyPr/>
          <a:lstStyle/>
          <a:p>
            <a:fld id="{EF0D6486-7641-4C7B-8B19-69899D0DDA6F}" type="slidenum">
              <a:rPr lang="tr-TR" smtClean="0"/>
              <a:t>‹#›</a:t>
            </a:fld>
            <a:endParaRPr lang="tr-TR" dirty="0"/>
          </a:p>
        </p:txBody>
      </p:sp>
      <p:sp>
        <p:nvSpPr>
          <p:cNvPr id="8" name="İçerik Yer Tutucusu 7"/>
          <p:cNvSpPr>
            <a:spLocks noGrp="1"/>
          </p:cNvSpPr>
          <p:nvPr>
            <p:ph sz="quarter" idx="1"/>
          </p:nvPr>
        </p:nvSpPr>
        <p:spPr>
          <a:xfrm>
            <a:off x="402336" y="1527048"/>
            <a:ext cx="1133856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2386520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Dikdörtgen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Metin Yer Tutucusu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3" name="Dikdörtgen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ikdörtgen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Altbilgi Yer Tutucusu 4"/>
          <p:cNvSpPr>
            <a:spLocks noGrp="1"/>
          </p:cNvSpPr>
          <p:nvPr>
            <p:ph type="ftr" sz="quarter" idx="11"/>
          </p:nvPr>
        </p:nvSpPr>
        <p:spPr/>
        <p:txBody>
          <a:bodyPr/>
          <a:lstStyle/>
          <a:p>
            <a:endParaRPr lang="tr-TR" dirty="0"/>
          </a:p>
        </p:txBody>
      </p:sp>
      <p:sp>
        <p:nvSpPr>
          <p:cNvPr id="4" name="Veri Yer Tutucusu 3"/>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8" name="Düz Bağlayıcı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ayt Numarası Yer Tutucusu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EF0D6486-7641-4C7B-8B19-69899D0DDA6F}" type="slidenum">
              <a:rPr lang="tr-TR" smtClean="0"/>
              <a:t>‹#›</a:t>
            </a:fld>
            <a:endParaRPr lang="tr-TR" dirty="0"/>
          </a:p>
        </p:txBody>
      </p:sp>
      <p:sp>
        <p:nvSpPr>
          <p:cNvPr id="2" name="Başlık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tr-TR"/>
              <a:t>Asıl başlık stili için tıklatın</a:t>
            </a:r>
            <a:endParaRPr kumimoji="0" lang="en-US"/>
          </a:p>
        </p:txBody>
      </p:sp>
    </p:spTree>
    <p:extLst>
      <p:ext uri="{BB962C8B-B14F-4D97-AF65-F5344CB8AC3E}">
        <p14:creationId xmlns:p14="http://schemas.microsoft.com/office/powerpoint/2010/main" val="82421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336" y="228600"/>
            <a:ext cx="11379200" cy="758952"/>
          </a:xfrm>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a:xfrm>
            <a:off x="7721600" y="6409944"/>
            <a:ext cx="4059936" cy="365760"/>
          </a:xfrm>
        </p:spPr>
        <p:txBody>
          <a:bodyPr/>
          <a:lstStyle/>
          <a:p>
            <a:fld id="{BEEA91DD-72F4-46AA-A6AD-2900E3D23E21}" type="datetimeFigureOut">
              <a:rPr lang="tr-TR" smtClean="0"/>
              <a:t>19.05.2025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F0D6486-7641-4C7B-8B19-69899D0DDA6F}" type="slidenum">
              <a:rPr lang="tr-TR" smtClean="0"/>
              <a:t>‹#›</a:t>
            </a:fld>
            <a:endParaRPr lang="tr-TR" dirty="0"/>
          </a:p>
        </p:txBody>
      </p:sp>
      <p:sp>
        <p:nvSpPr>
          <p:cNvPr id="8" name="Düz Bağlayıcı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İçerik Yer Tutucusu 9"/>
          <p:cNvSpPr>
            <a:spLocks noGrp="1"/>
          </p:cNvSpPr>
          <p:nvPr>
            <p:ph sz="half" idx="1"/>
          </p:nvPr>
        </p:nvSpPr>
        <p:spPr>
          <a:xfrm>
            <a:off x="402336" y="1371600"/>
            <a:ext cx="5384800" cy="4681728"/>
          </a:xfrm>
        </p:spPr>
        <p:txBody>
          <a:bodyPr/>
          <a:lstStyle>
            <a:lvl1pPr>
              <a:defRPr sz="2500"/>
            </a:lvl1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İçerik Yer Tutucusu 11"/>
          <p:cNvSpPr>
            <a:spLocks noGrp="1"/>
          </p:cNvSpPr>
          <p:nvPr>
            <p:ph sz="half" idx="2"/>
          </p:nvPr>
        </p:nvSpPr>
        <p:spPr>
          <a:xfrm>
            <a:off x="6400800" y="1371600"/>
            <a:ext cx="5384800" cy="4681728"/>
          </a:xfrm>
        </p:spPr>
        <p:txBody>
          <a:bodyPr/>
          <a:lstStyle>
            <a:lvl1pPr>
              <a:defRPr sz="2500"/>
            </a:lvl1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148030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Dikdörtgen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Dikdörtgen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Dikdörtgen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Dikdörtgen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ikdörtgen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Metin Yer Tutucusu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Veri Yer Tutucusu 6"/>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8" name="Altbilgi Yer Tutucusu 7"/>
          <p:cNvSpPr>
            <a:spLocks noGrp="1"/>
          </p:cNvSpPr>
          <p:nvPr>
            <p:ph type="ftr" sz="quarter" idx="11"/>
          </p:nvPr>
        </p:nvSpPr>
        <p:spPr>
          <a:xfrm>
            <a:off x="406400" y="6409944"/>
            <a:ext cx="4775200" cy="365760"/>
          </a:xfrm>
        </p:spPr>
        <p:txBody>
          <a:bodyPr/>
          <a:lstStyle/>
          <a:p>
            <a:endParaRPr lang="tr-TR" dirty="0"/>
          </a:p>
        </p:txBody>
      </p:sp>
      <p:sp>
        <p:nvSpPr>
          <p:cNvPr id="15" name="Düz Bağlayıcı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İçerik Yer Tutucusu 23"/>
          <p:cNvSpPr>
            <a:spLocks noGrp="1"/>
          </p:cNvSpPr>
          <p:nvPr>
            <p:ph sz="quarter" idx="2"/>
          </p:nvPr>
        </p:nvSpPr>
        <p:spPr>
          <a:xfrm>
            <a:off x="402336" y="2471383"/>
            <a:ext cx="5388864" cy="3818404"/>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İçerik Yer Tutucusu 25"/>
          <p:cNvSpPr>
            <a:spLocks noGrp="1"/>
          </p:cNvSpPr>
          <p:nvPr>
            <p:ph sz="quarter" idx="4"/>
          </p:nvPr>
        </p:nvSpPr>
        <p:spPr>
          <a:xfrm>
            <a:off x="6400800" y="2471383"/>
            <a:ext cx="5384800" cy="382219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ayt Numarası Yer Tutucusu 8"/>
          <p:cNvSpPr>
            <a:spLocks noGrp="1"/>
          </p:cNvSpPr>
          <p:nvPr>
            <p:ph type="sldNum" sz="quarter" idx="12"/>
          </p:nvPr>
        </p:nvSpPr>
        <p:spPr>
          <a:xfrm>
            <a:off x="5791200" y="1042417"/>
            <a:ext cx="609600" cy="441325"/>
          </a:xfrm>
        </p:spPr>
        <p:txBody>
          <a:bodyPr/>
          <a:lstStyle>
            <a:lvl1pPr algn="ctr">
              <a:defRPr/>
            </a:lvl1pPr>
          </a:lstStyle>
          <a:p>
            <a:fld id="{EF0D6486-7641-4C7B-8B19-69899D0DDA6F}" type="slidenum">
              <a:rPr lang="tr-TR" smtClean="0"/>
              <a:t>‹#›</a:t>
            </a:fld>
            <a:endParaRPr lang="tr-TR" dirty="0"/>
          </a:p>
        </p:txBody>
      </p:sp>
      <p:sp>
        <p:nvSpPr>
          <p:cNvPr id="23" name="Başlık 22"/>
          <p:cNvSpPr>
            <a:spLocks noGrp="1"/>
          </p:cNvSpPr>
          <p:nvPr>
            <p:ph type="title"/>
          </p:nvPr>
        </p:nvSpPr>
        <p:spPr/>
        <p:txBody>
          <a:bodyPr rtlCol="0" anchor="b" anchorCtr="0"/>
          <a:lstStyle/>
          <a:p>
            <a:r>
              <a:rPr kumimoji="0" lang="tr-TR"/>
              <a:t>Asıl başlık stili için tıklatın</a:t>
            </a:r>
            <a:endParaRPr kumimoji="0" lang="en-US"/>
          </a:p>
        </p:txBody>
      </p:sp>
    </p:spTree>
    <p:extLst>
      <p:ext uri="{BB962C8B-B14F-4D97-AF65-F5344CB8AC3E}">
        <p14:creationId xmlns:p14="http://schemas.microsoft.com/office/powerpoint/2010/main" val="274649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a:xfrm>
            <a:off x="5791200" y="1036021"/>
            <a:ext cx="609600" cy="441325"/>
          </a:xfrm>
        </p:spPr>
        <p:txBody>
          <a:bodyPr/>
          <a:lstStyle/>
          <a:p>
            <a:fld id="{EF0D6486-7641-4C7B-8B19-69899D0DDA6F}" type="slidenum">
              <a:rPr lang="tr-TR" smtClean="0"/>
              <a:t>‹#›</a:t>
            </a:fld>
            <a:endParaRPr lang="tr-TR" dirty="0"/>
          </a:p>
        </p:txBody>
      </p:sp>
    </p:spTree>
    <p:extLst>
      <p:ext uri="{BB962C8B-B14F-4D97-AF65-F5344CB8AC3E}">
        <p14:creationId xmlns:p14="http://schemas.microsoft.com/office/powerpoint/2010/main" val="356769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Dikdörtgen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Dikdörtgen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Dikdörtgen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ikdörtgen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Dikdörtgen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Veri Yer Tutucusu 1"/>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a:xfrm>
            <a:off x="5689600" y="6324600"/>
            <a:ext cx="812800" cy="441324"/>
          </a:xfrm>
        </p:spPr>
        <p:txBody>
          <a:bodyPr/>
          <a:lstStyle>
            <a:lvl1pPr>
              <a:defRPr>
                <a:solidFill>
                  <a:srgbClr val="FFFFFF"/>
                </a:solidFill>
              </a:defRPr>
            </a:lvl1pPr>
          </a:lstStyle>
          <a:p>
            <a:fld id="{EF0D6486-7641-4C7B-8B19-69899D0DDA6F}" type="slidenum">
              <a:rPr lang="tr-TR" smtClean="0"/>
              <a:t>‹#›</a:t>
            </a:fld>
            <a:endParaRPr lang="tr-TR" dirty="0"/>
          </a:p>
        </p:txBody>
      </p:sp>
    </p:spTree>
    <p:extLst>
      <p:ext uri="{BB962C8B-B14F-4D97-AF65-F5344CB8AC3E}">
        <p14:creationId xmlns:p14="http://schemas.microsoft.com/office/powerpoint/2010/main" val="274652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8907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Dikdörtgen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Dikdörtgen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Başlık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tr-TR"/>
              <a:t>Asıl başlık stili için tıklatın</a:t>
            </a:r>
            <a:endParaRPr kumimoji="0" lang="en-US"/>
          </a:p>
        </p:txBody>
      </p:sp>
      <p:sp>
        <p:nvSpPr>
          <p:cNvPr id="3" name="Metin Yer Tutucusu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ikdörtgen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Düz Bağlayıcı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İçerik Yer Tutucusu 19"/>
          <p:cNvSpPr>
            <a:spLocks noGrp="1"/>
          </p:cNvSpPr>
          <p:nvPr>
            <p:ph sz="quarter" idx="1"/>
          </p:nvPr>
        </p:nvSpPr>
        <p:spPr>
          <a:xfrm>
            <a:off x="4165600" y="685800"/>
            <a:ext cx="7518400" cy="5410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ayt Numarası Yer Tutucusu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EF0D6486-7641-4C7B-8B19-69899D0DDA6F}" type="slidenum">
              <a:rPr lang="tr-TR" smtClean="0"/>
              <a:t>‹#›</a:t>
            </a:fld>
            <a:endParaRPr lang="tr-TR" dirty="0"/>
          </a:p>
        </p:txBody>
      </p:sp>
      <p:sp>
        <p:nvSpPr>
          <p:cNvPr id="21" name="Dikdörtgen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Veri Yer Tutucusu 4"/>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6" name="Altbilgi Yer Tutucusu 5"/>
          <p:cNvSpPr>
            <a:spLocks noGrp="1"/>
          </p:cNvSpPr>
          <p:nvPr>
            <p:ph type="ftr" sz="quarter" idx="11"/>
          </p:nvPr>
        </p:nvSpPr>
        <p:spPr>
          <a:xfrm>
            <a:off x="402336" y="6410848"/>
            <a:ext cx="4511040" cy="365760"/>
          </a:xfrm>
        </p:spPr>
        <p:txBody>
          <a:bodyPr/>
          <a:lstStyle/>
          <a:p>
            <a:endParaRPr lang="tr-TR" dirty="0"/>
          </a:p>
        </p:txBody>
      </p:sp>
    </p:spTree>
    <p:extLst>
      <p:ext uri="{BB962C8B-B14F-4D97-AF65-F5344CB8AC3E}">
        <p14:creationId xmlns:p14="http://schemas.microsoft.com/office/powerpoint/2010/main" val="4046384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Dikdörtgen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Dikdörtgen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Dikdörtgen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Dikdörtgen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ayt Numarası Yer Tutucusu 6"/>
          <p:cNvSpPr>
            <a:spLocks noGrp="1"/>
          </p:cNvSpPr>
          <p:nvPr>
            <p:ph type="sldNum" sz="quarter" idx="12"/>
          </p:nvPr>
        </p:nvSpPr>
        <p:spPr>
          <a:xfrm>
            <a:off x="1828800" y="312739"/>
            <a:ext cx="609600" cy="441325"/>
          </a:xfrm>
        </p:spPr>
        <p:txBody>
          <a:bodyPr/>
          <a:lstStyle/>
          <a:p>
            <a:fld id="{EF0D6486-7641-4C7B-8B19-69899D0DDA6F}" type="slidenum">
              <a:rPr lang="tr-TR" smtClean="0"/>
              <a:t>‹#›</a:t>
            </a:fld>
            <a:endParaRPr lang="tr-TR" dirty="0"/>
          </a:p>
        </p:txBody>
      </p:sp>
      <p:sp>
        <p:nvSpPr>
          <p:cNvPr id="2" name="Başlık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tr-TR"/>
              <a:t>Asıl başlık stili için tıklatın</a:t>
            </a:r>
            <a:endParaRPr kumimoji="0" lang="en-US"/>
          </a:p>
        </p:txBody>
      </p:sp>
      <p:sp>
        <p:nvSpPr>
          <p:cNvPr id="3" name="Resim Yer Tutucusu 2"/>
          <p:cNvSpPr>
            <a:spLocks noGrp="1"/>
          </p:cNvSpPr>
          <p:nvPr>
            <p:ph type="pic" idx="1"/>
          </p:nvPr>
        </p:nvSpPr>
        <p:spPr>
          <a:xfrm>
            <a:off x="4000500" y="609600"/>
            <a:ext cx="7823200" cy="4267200"/>
          </a:xfrm>
        </p:spPr>
        <p:txBody>
          <a:bodyPr/>
          <a:lstStyle>
            <a:lvl1pPr marL="0" indent="0">
              <a:buNone/>
              <a:defRPr sz="3200"/>
            </a:lvl1pPr>
          </a:lstStyle>
          <a:p>
            <a:r>
              <a:rPr kumimoji="0" lang="tr-TR"/>
              <a:t>Resim eklemek için simgeyi tıklatın</a:t>
            </a:r>
            <a:endParaRPr kumimoji="0" lang="en-US" dirty="0"/>
          </a:p>
        </p:txBody>
      </p:sp>
      <p:sp>
        <p:nvSpPr>
          <p:cNvPr id="4" name="Metin Yer Tutucusu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22" name="Dikdörtgen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Veri Yer Tutucusu 4"/>
          <p:cNvSpPr>
            <a:spLocks noGrp="1"/>
          </p:cNvSpPr>
          <p:nvPr>
            <p:ph type="dt" sz="half" idx="10"/>
          </p:nvPr>
        </p:nvSpPr>
        <p:spPr>
          <a:xfrm>
            <a:off x="7717536" y="6404984"/>
            <a:ext cx="4059936" cy="365760"/>
          </a:xfrm>
        </p:spPr>
        <p:txBody>
          <a:bodyPr/>
          <a:lstStyle/>
          <a:p>
            <a:fld id="{BEEA91DD-72F4-46AA-A6AD-2900E3D23E21}" type="datetimeFigureOut">
              <a:rPr lang="tr-TR" smtClean="0"/>
              <a:t>19.05.2025</a:t>
            </a:fld>
            <a:endParaRPr lang="tr-TR" dirty="0"/>
          </a:p>
        </p:txBody>
      </p:sp>
      <p:sp>
        <p:nvSpPr>
          <p:cNvPr id="6" name="Altbilgi Yer Tutucusu 5"/>
          <p:cNvSpPr>
            <a:spLocks noGrp="1"/>
          </p:cNvSpPr>
          <p:nvPr>
            <p:ph type="ftr" sz="quarter" idx="11"/>
          </p:nvPr>
        </p:nvSpPr>
        <p:spPr>
          <a:xfrm>
            <a:off x="402336" y="6410848"/>
            <a:ext cx="4779264" cy="365760"/>
          </a:xfrm>
        </p:spPr>
        <p:txBody>
          <a:bodyPr/>
          <a:lstStyle/>
          <a:p>
            <a:endParaRPr lang="tr-TR" dirty="0"/>
          </a:p>
        </p:txBody>
      </p:sp>
    </p:spTree>
    <p:extLst>
      <p:ext uri="{BB962C8B-B14F-4D97-AF65-F5344CB8AC3E}">
        <p14:creationId xmlns:p14="http://schemas.microsoft.com/office/powerpoint/2010/main" val="1971634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F0D6486-7641-4C7B-8B19-69899D0DDA6F}" type="slidenum">
              <a:rPr lang="tr-TR" smtClean="0"/>
              <a:t>‹#›</a:t>
            </a:fld>
            <a:endParaRPr lang="tr-TR" dirty="0"/>
          </a:p>
        </p:txBody>
      </p:sp>
    </p:spTree>
    <p:extLst>
      <p:ext uri="{BB962C8B-B14F-4D97-AF65-F5344CB8AC3E}">
        <p14:creationId xmlns:p14="http://schemas.microsoft.com/office/powerpoint/2010/main" val="1644632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Dikdörtgen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Dikdörtgen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Dikdörtgen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Dikdörtgen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Dikdörtgen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Düz Bağlayıcı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ayt Numarası Yer Tutucusu 5"/>
          <p:cNvSpPr>
            <a:spLocks noGrp="1"/>
          </p:cNvSpPr>
          <p:nvPr>
            <p:ph type="sldNum" sz="quarter" idx="12"/>
          </p:nvPr>
        </p:nvSpPr>
        <p:spPr>
          <a:xfrm>
            <a:off x="9221216" y="3009902"/>
            <a:ext cx="609600" cy="441325"/>
          </a:xfrm>
        </p:spPr>
        <p:txBody>
          <a:bodyPr/>
          <a:lstStyle/>
          <a:p>
            <a:fld id="{EF0D6486-7641-4C7B-8B19-69899D0DDA6F}" type="slidenum">
              <a:rPr lang="tr-TR" smtClean="0"/>
              <a:t>‹#›</a:t>
            </a:fld>
            <a:endParaRPr lang="tr-TR" dirty="0"/>
          </a:p>
        </p:txBody>
      </p:sp>
      <p:sp>
        <p:nvSpPr>
          <p:cNvPr id="3" name="Dikey Metin Yer Tutucusu 2"/>
          <p:cNvSpPr>
            <a:spLocks noGrp="1"/>
          </p:cNvSpPr>
          <p:nvPr>
            <p:ph type="body" orient="vert" idx="1"/>
          </p:nvPr>
        </p:nvSpPr>
        <p:spPr>
          <a:xfrm>
            <a:off x="406400" y="304800"/>
            <a:ext cx="8737600" cy="5821366"/>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BEEA91DD-72F4-46AA-A6AD-2900E3D23E21}" type="datetimeFigureOut">
              <a:rPr lang="tr-TR" smtClean="0"/>
              <a:t>19.05.2025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2" name="Dikey Başlık 1"/>
          <p:cNvSpPr>
            <a:spLocks noGrp="1"/>
          </p:cNvSpPr>
          <p:nvPr>
            <p:ph type="title" orient="vert"/>
          </p:nvPr>
        </p:nvSpPr>
        <p:spPr>
          <a:xfrm>
            <a:off x="9855200" y="304802"/>
            <a:ext cx="1930400" cy="5851525"/>
          </a:xfrm>
        </p:spPr>
        <p:txBody>
          <a:bodyPr vert="eaVert"/>
          <a:lstStyle/>
          <a:p>
            <a:r>
              <a:rPr kumimoji="0" lang="tr-TR"/>
              <a:t>Asıl başlık stili için tıklatın</a:t>
            </a:r>
            <a:endParaRPr kumimoji="0" lang="en-US"/>
          </a:p>
        </p:txBody>
      </p:sp>
    </p:spTree>
    <p:extLst>
      <p:ext uri="{BB962C8B-B14F-4D97-AF65-F5344CB8AC3E}">
        <p14:creationId xmlns:p14="http://schemas.microsoft.com/office/powerpoint/2010/main" val="45801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5031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4055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058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810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770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712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5/19/2025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745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5/19/2025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6012397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90" r:id="rId7"/>
    <p:sldLayoutId id="2147483689" r:id="rId8"/>
    <p:sldLayoutId id="2147483688" r:id="rId9"/>
    <p:sldLayoutId id="2147483687" r:id="rId10"/>
    <p:sldLayoutId id="2147483678" r:id="rId11"/>
    <p:sldLayoutId id="214748368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Dikdörtgen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Veri Yer Tutucusu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EEA91DD-72F4-46AA-A6AD-2900E3D23E21}" type="datetimeFigureOut">
              <a:rPr lang="tr-TR" smtClean="0"/>
              <a:t>19.05.2025</a:t>
            </a:fld>
            <a:endParaRPr lang="tr-TR" dirty="0"/>
          </a:p>
        </p:txBody>
      </p:sp>
      <p:sp>
        <p:nvSpPr>
          <p:cNvPr id="3" name="Altbilgi Yer Tutucusu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tr-TR" dirty="0"/>
          </a:p>
        </p:txBody>
      </p:sp>
      <p:sp>
        <p:nvSpPr>
          <p:cNvPr id="8" name="Dikdörtgen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Düz Bağlayıcı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ayt Numarası Yer Tutucusu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F0D6486-7641-4C7B-8B19-69899D0DDA6F}" type="slidenum">
              <a:rPr lang="tr-TR" smtClean="0"/>
              <a:t>‹#›</a:t>
            </a:fld>
            <a:endParaRPr lang="tr-TR" dirty="0"/>
          </a:p>
        </p:txBody>
      </p:sp>
      <p:sp>
        <p:nvSpPr>
          <p:cNvPr id="22" name="Başlık Yer Tutucusu 21"/>
          <p:cNvSpPr>
            <a:spLocks noGrp="1"/>
          </p:cNvSpPr>
          <p:nvPr>
            <p:ph type="title"/>
          </p:nvPr>
        </p:nvSpPr>
        <p:spPr>
          <a:xfrm>
            <a:off x="402336" y="228600"/>
            <a:ext cx="11379200" cy="758952"/>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extLst>
      <p:ext uri="{BB962C8B-B14F-4D97-AF65-F5344CB8AC3E}">
        <p14:creationId xmlns:p14="http://schemas.microsoft.com/office/powerpoint/2010/main" val="22056311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belge%20Y&#246;netim%20Prosed&#252;r&#252;%20pDF.pdf"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SA&#286;LIK%20B&#304;L&#304;MLER&#304;%20FAK&#220;LTES&#304;/FRM001%20FAK&#220;LTE%20Y&#214;NET&#304;M%20KURULU%20KARAR%20TUTANA&#286;I.docx" TargetMode="External"/><Relationship Id="rId4" Type="http://schemas.openxmlformats.org/officeDocument/2006/relationships/hyperlink" Target="&#214;&#304;DB/HAR&#199;%20&#304;ADE%20FORMU%20(G&#252;ncellenmi&#351;%2001112024).doc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DC7F5-46C0-DD5B-B750-B8F8A83AB9A9}"/>
              </a:ext>
            </a:extLst>
          </p:cNvPr>
          <p:cNvSpPr>
            <a:spLocks noGrp="1"/>
          </p:cNvSpPr>
          <p:nvPr>
            <p:ph type="ctrTitle"/>
          </p:nvPr>
        </p:nvSpPr>
        <p:spPr>
          <a:xfrm>
            <a:off x="6047980" y="1030406"/>
            <a:ext cx="5068121" cy="3506879"/>
          </a:xfrm>
        </p:spPr>
        <p:txBody>
          <a:bodyPr anchor="ctr">
            <a:normAutofit/>
          </a:bodyPr>
          <a:lstStyle/>
          <a:p>
            <a:pPr algn="l"/>
            <a:r>
              <a:rPr lang="tr-TR" sz="5600" b="1" dirty="0">
                <a:latin typeface="Times New Roman" panose="02020603050405020304" pitchFamily="18" charset="0"/>
                <a:cs typeface="Times New Roman" panose="02020603050405020304" pitchFamily="18" charset="0"/>
              </a:rPr>
              <a:t>Belge Yönetimi ve Arşiv Süreçleri Eğitimi</a:t>
            </a:r>
          </a:p>
        </p:txBody>
      </p:sp>
      <p:sp>
        <p:nvSpPr>
          <p:cNvPr id="3" name="Alt Başlık 2">
            <a:extLst>
              <a:ext uri="{FF2B5EF4-FFF2-40B4-BE49-F238E27FC236}">
                <a16:creationId xmlns:a16="http://schemas.microsoft.com/office/drawing/2014/main" id="{F0B9ADF1-346C-55E1-5E85-42D2A0BBF181}"/>
              </a:ext>
            </a:extLst>
          </p:cNvPr>
          <p:cNvSpPr>
            <a:spLocks noGrp="1"/>
          </p:cNvSpPr>
          <p:nvPr>
            <p:ph type="subTitle" idx="1"/>
          </p:nvPr>
        </p:nvSpPr>
        <p:spPr>
          <a:xfrm>
            <a:off x="6047980" y="4691564"/>
            <a:ext cx="5068121" cy="1136029"/>
          </a:xfrm>
        </p:spPr>
        <p:txBody>
          <a:bodyPr>
            <a:normAutofit/>
          </a:bodyPr>
          <a:lstStyle/>
          <a:p>
            <a:pPr algn="ctr"/>
            <a:r>
              <a:rPr lang="tr-TR" b="1" dirty="0"/>
              <a:t>03/12/2024</a:t>
            </a:r>
          </a:p>
        </p:txBody>
      </p:sp>
      <p:pic>
        <p:nvPicPr>
          <p:cNvPr id="4" name="Picture 3" descr="Dosya yığını">
            <a:extLst>
              <a:ext uri="{FF2B5EF4-FFF2-40B4-BE49-F238E27FC236}">
                <a16:creationId xmlns:a16="http://schemas.microsoft.com/office/drawing/2014/main" id="{3DA754F9-7D42-E7B6-0374-C993E407B2F3}"/>
              </a:ext>
            </a:extLst>
          </p:cNvPr>
          <p:cNvPicPr>
            <a:picLocks noChangeAspect="1"/>
          </p:cNvPicPr>
          <p:nvPr/>
        </p:nvPicPr>
        <p:blipFill>
          <a:blip r:embed="rId3"/>
          <a:srcRect l="24853" r="22543" b="-1"/>
          <a:stretch/>
        </p:blipFill>
        <p:spPr>
          <a:xfrm>
            <a:off x="20" y="10"/>
            <a:ext cx="5404493" cy="6857990"/>
          </a:xfrm>
          <a:prstGeom prst="rect">
            <a:avLst/>
          </a:prstGeom>
        </p:spPr>
      </p:pic>
      <p:pic>
        <p:nvPicPr>
          <p:cNvPr id="7" name="Resim 6">
            <a:extLst>
              <a:ext uri="{FF2B5EF4-FFF2-40B4-BE49-F238E27FC236}">
                <a16:creationId xmlns:a16="http://schemas.microsoft.com/office/drawing/2014/main" id="{0AE4E3D8-431A-8363-C919-E68A28B2A265}"/>
              </a:ext>
            </a:extLst>
          </p:cNvPr>
          <p:cNvPicPr>
            <a:picLocks noChangeAspect="1"/>
          </p:cNvPicPr>
          <p:nvPr/>
        </p:nvPicPr>
        <p:blipFill>
          <a:blip r:embed="rId4"/>
          <a:stretch>
            <a:fillRect/>
          </a:stretch>
        </p:blipFill>
        <p:spPr>
          <a:xfrm>
            <a:off x="11152271" y="258930"/>
            <a:ext cx="736183" cy="1241958"/>
          </a:xfrm>
          <a:prstGeom prst="rect">
            <a:avLst/>
          </a:prstGeom>
        </p:spPr>
      </p:pic>
      <p:sp>
        <p:nvSpPr>
          <p:cNvPr id="8" name="Metin kutusu 7">
            <a:extLst>
              <a:ext uri="{FF2B5EF4-FFF2-40B4-BE49-F238E27FC236}">
                <a16:creationId xmlns:a16="http://schemas.microsoft.com/office/drawing/2014/main" id="{8A8B3676-47EE-D091-1B61-BA7A58909274}"/>
              </a:ext>
            </a:extLst>
          </p:cNvPr>
          <p:cNvSpPr txBox="1"/>
          <p:nvPr/>
        </p:nvSpPr>
        <p:spPr>
          <a:xfrm>
            <a:off x="244443" y="6488658"/>
            <a:ext cx="4055919" cy="369332"/>
          </a:xfrm>
          <a:prstGeom prst="rect">
            <a:avLst/>
          </a:prstGeom>
          <a:noFill/>
        </p:spPr>
        <p:txBody>
          <a:bodyPr wrap="none" rtlCol="0">
            <a:spAutoFit/>
          </a:bodyPr>
          <a:lstStyle/>
          <a:p>
            <a:r>
              <a:rPr lang="tr-TR" b="1" i="1" dirty="0">
                <a:solidFill>
                  <a:schemeClr val="bg1"/>
                </a:solidFill>
              </a:rPr>
              <a:t>Belge Yönetimi ve Arşiv Müdürlüğü</a:t>
            </a:r>
          </a:p>
        </p:txBody>
      </p:sp>
      <p:sp>
        <p:nvSpPr>
          <p:cNvPr id="5" name="Metin kutusu 4">
            <a:extLst>
              <a:ext uri="{FF2B5EF4-FFF2-40B4-BE49-F238E27FC236}">
                <a16:creationId xmlns:a16="http://schemas.microsoft.com/office/drawing/2014/main" id="{03F28504-4472-7043-D012-45FB1CF2A2AC}"/>
              </a:ext>
            </a:extLst>
          </p:cNvPr>
          <p:cNvSpPr txBox="1"/>
          <p:nvPr/>
        </p:nvSpPr>
        <p:spPr>
          <a:xfrm>
            <a:off x="9490694" y="6334770"/>
            <a:ext cx="2397760" cy="461665"/>
          </a:xfrm>
          <a:prstGeom prst="rect">
            <a:avLst/>
          </a:prstGeom>
          <a:noFill/>
        </p:spPr>
        <p:txBody>
          <a:bodyPr wrap="square" rtlCol="0">
            <a:spAutoFit/>
          </a:bodyPr>
          <a:lstStyle/>
          <a:p>
            <a:pPr algn="ctr"/>
            <a:r>
              <a:rPr lang="tr-TR" sz="2400" b="1" dirty="0"/>
              <a:t>Fatih AKPUNAR</a:t>
            </a:r>
          </a:p>
        </p:txBody>
      </p:sp>
    </p:spTree>
    <p:extLst>
      <p:ext uri="{BB962C8B-B14F-4D97-AF65-F5344CB8AC3E}">
        <p14:creationId xmlns:p14="http://schemas.microsoft.com/office/powerpoint/2010/main" val="40296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782779-EC6C-082A-AAB3-60B7D327305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7FC9089-7E59-B264-010F-D4FEB47AC0D6}"/>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89F06DD-4348-E7CD-FE87-B54178B38DEF}"/>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3" name="Metin kutusu 2">
            <a:extLst>
              <a:ext uri="{FF2B5EF4-FFF2-40B4-BE49-F238E27FC236}">
                <a16:creationId xmlns:a16="http://schemas.microsoft.com/office/drawing/2014/main" id="{6C643740-4363-85FA-685B-70F041DF72F2}"/>
              </a:ext>
            </a:extLst>
          </p:cNvPr>
          <p:cNvSpPr txBox="1"/>
          <p:nvPr/>
        </p:nvSpPr>
        <p:spPr>
          <a:xfrm>
            <a:off x="617538" y="1673583"/>
            <a:ext cx="10075606" cy="625428"/>
          </a:xfrm>
          <a:prstGeom prst="rect">
            <a:avLst/>
          </a:prstGeom>
          <a:noFill/>
        </p:spPr>
        <p:txBody>
          <a:bodyPr wrap="square" rtlCol="0">
            <a:spAutoFit/>
          </a:bodyPr>
          <a:lstStyle/>
          <a:p>
            <a:pPr marL="270510" algn="just">
              <a:lnSpc>
                <a:spcPct val="115000"/>
              </a:lnSpc>
              <a:spcAft>
                <a:spcPts val="800"/>
              </a:spcAft>
              <a:tabLst>
                <a:tab pos="270510" algn="l"/>
              </a:tabLst>
            </a:pP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67023F79-044A-2B1A-4E73-46D99B6DA405}"/>
              </a:ext>
            </a:extLst>
          </p:cNvPr>
          <p:cNvSpPr txBox="1"/>
          <p:nvPr/>
        </p:nvSpPr>
        <p:spPr>
          <a:xfrm>
            <a:off x="1219199" y="2180303"/>
            <a:ext cx="9948950" cy="3385542"/>
          </a:xfrm>
          <a:prstGeom prst="rect">
            <a:avLst/>
          </a:prstGeom>
          <a:noFill/>
        </p:spPr>
        <p:txBody>
          <a:bodyPr wrap="square" rtlCol="0">
            <a:spAutoFit/>
          </a:bodyPr>
          <a:lstStyle/>
          <a:p>
            <a:pPr algn="just"/>
            <a:r>
              <a:rPr lang="tr-TR" sz="2800" b="1" dirty="0">
                <a:solidFill>
                  <a:srgbClr val="FF0000"/>
                </a:solidFill>
                <a:effectLst/>
                <a:latin typeface="Times New Roman" panose="02020603050405020304" pitchFamily="18" charset="0"/>
                <a:ea typeface="Times New Roman" panose="02020603050405020304" pitchFamily="18" charset="0"/>
              </a:rPr>
              <a:t>İç Kaynaklı Belge:</a:t>
            </a:r>
            <a:r>
              <a:rPr lang="tr-TR" sz="2800" dirty="0">
                <a:solidFill>
                  <a:srgbClr val="FF0000"/>
                </a:solidFill>
                <a:effectLst/>
                <a:latin typeface="Times New Roman" panose="02020603050405020304" pitchFamily="18" charset="0"/>
                <a:ea typeface="Times New Roman" panose="02020603050405020304" pitchFamily="18" charset="0"/>
              </a:rPr>
              <a:t> </a:t>
            </a:r>
            <a:r>
              <a:rPr lang="tr-TR" sz="2800" dirty="0">
                <a:solidFill>
                  <a:srgbClr val="000000"/>
                </a:solidFill>
                <a:effectLst/>
                <a:latin typeface="Times New Roman" panose="02020603050405020304" pitchFamily="18" charset="0"/>
                <a:ea typeface="Times New Roman" panose="02020603050405020304" pitchFamily="18" charset="0"/>
              </a:rPr>
              <a:t>Üniversite tarafından  oluşturulmuş ve içeriği belirlenmiş belgeyi, </a:t>
            </a:r>
          </a:p>
          <a:p>
            <a:pPr algn="just"/>
            <a:endParaRPr lang="tr-TR" sz="2800" dirty="0">
              <a:solidFill>
                <a:srgbClr val="000000"/>
              </a:solidFill>
              <a:effectLst/>
              <a:latin typeface="Times New Roman" panose="02020603050405020304" pitchFamily="18" charset="0"/>
              <a:ea typeface="Times New Roman" panose="02020603050405020304" pitchFamily="18" charset="0"/>
            </a:endParaRPr>
          </a:p>
          <a:p>
            <a:pPr algn="just"/>
            <a:r>
              <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Dış Kaynaklı Belge:</a:t>
            </a:r>
            <a:r>
              <a:rPr lang="tr-T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 dışında oluşturulan, yükseköğretim mevzuatı ve faaliyetleri açısından uyulması zorunlu olan veya bu konuları yakından ilgilendiren belgeyi (kanunlar, tüzükler, yönetmelikler, tebliğler, standartlar, kılavuzlar, formlar vb.),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978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351CEE-A040-740A-999F-B5A7A714CEC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C130BF9-27D0-680A-4BD8-CC25CB8C652F}"/>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71886719-95F9-BD56-0AFF-8FFCB3CD177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E99B5E17-886D-2EFA-BD19-98755EECFD0B}"/>
              </a:ext>
            </a:extLst>
          </p:cNvPr>
          <p:cNvSpPr txBox="1"/>
          <p:nvPr/>
        </p:nvSpPr>
        <p:spPr>
          <a:xfrm>
            <a:off x="2369659" y="1800301"/>
            <a:ext cx="7452681"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Yalova Üniversitesi Belge Türleri Kodları</a:t>
            </a:r>
            <a:endParaRPr lang="tr-TR" sz="3200" dirty="0">
              <a:solidFill>
                <a:srgbClr val="FF0000"/>
              </a:solidFill>
            </a:endParaRPr>
          </a:p>
        </p:txBody>
      </p:sp>
      <p:graphicFrame>
        <p:nvGraphicFramePr>
          <p:cNvPr id="8" name="Tablo 7">
            <a:extLst>
              <a:ext uri="{FF2B5EF4-FFF2-40B4-BE49-F238E27FC236}">
                <a16:creationId xmlns:a16="http://schemas.microsoft.com/office/drawing/2014/main" id="{0644FCD2-EE5A-B1D7-C6A2-33C03B5DBD35}"/>
              </a:ext>
            </a:extLst>
          </p:cNvPr>
          <p:cNvGraphicFramePr>
            <a:graphicFrameLocks noGrp="1"/>
          </p:cNvGraphicFramePr>
          <p:nvPr>
            <p:extLst>
              <p:ext uri="{D42A27DB-BD31-4B8C-83A1-F6EECF244321}">
                <p14:modId xmlns:p14="http://schemas.microsoft.com/office/powerpoint/2010/main" val="885949380"/>
              </p:ext>
            </p:extLst>
          </p:nvPr>
        </p:nvGraphicFramePr>
        <p:xfrm>
          <a:off x="2084439" y="2605548"/>
          <a:ext cx="7875638" cy="3490450"/>
        </p:xfrm>
        <a:graphic>
          <a:graphicData uri="http://schemas.openxmlformats.org/drawingml/2006/table">
            <a:tbl>
              <a:tblPr firstRow="1" firstCol="1" bandRow="1">
                <a:tableStyleId>{5940675A-B579-460E-94D1-54222C63F5DA}</a:tableStyleId>
              </a:tblPr>
              <a:tblGrid>
                <a:gridCol w="2622686">
                  <a:extLst>
                    <a:ext uri="{9D8B030D-6E8A-4147-A177-3AD203B41FA5}">
                      <a16:colId xmlns:a16="http://schemas.microsoft.com/office/drawing/2014/main" val="3877540133"/>
                    </a:ext>
                  </a:extLst>
                </a:gridCol>
                <a:gridCol w="2626055">
                  <a:extLst>
                    <a:ext uri="{9D8B030D-6E8A-4147-A177-3AD203B41FA5}">
                      <a16:colId xmlns:a16="http://schemas.microsoft.com/office/drawing/2014/main" val="4025176392"/>
                    </a:ext>
                  </a:extLst>
                </a:gridCol>
                <a:gridCol w="2626897">
                  <a:extLst>
                    <a:ext uri="{9D8B030D-6E8A-4147-A177-3AD203B41FA5}">
                      <a16:colId xmlns:a16="http://schemas.microsoft.com/office/drawing/2014/main" val="1155399329"/>
                    </a:ext>
                  </a:extLst>
                </a:gridCol>
              </a:tblGrid>
              <a:tr h="493739">
                <a:tc>
                  <a:txBody>
                    <a:bodyPr/>
                    <a:lstStyle/>
                    <a:p>
                      <a:pPr algn="ctr">
                        <a:lnSpc>
                          <a:spcPct val="115000"/>
                        </a:lnSpc>
                      </a:pPr>
                      <a:r>
                        <a:rPr lang="tr-TR" sz="1800" b="1" dirty="0">
                          <a:effectLst/>
                        </a:rPr>
                        <a:t>YNT: Yönetmelik</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TLM: Talimat</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LST: Liste</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3289770"/>
                  </a:ext>
                </a:extLst>
              </a:tr>
              <a:tr h="1021755">
                <a:tc>
                  <a:txBody>
                    <a:bodyPr/>
                    <a:lstStyle/>
                    <a:p>
                      <a:pPr algn="ctr">
                        <a:lnSpc>
                          <a:spcPct val="115000"/>
                        </a:lnSpc>
                      </a:pPr>
                      <a:r>
                        <a:rPr lang="tr-TR" sz="1800" b="1" dirty="0">
                          <a:effectLst/>
                        </a:rPr>
                        <a:t>UES: Uygulama Esasları (Senato Esasları)</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GRV: Görev Tanımı</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FRM: Form</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1613592"/>
                  </a:ext>
                </a:extLst>
              </a:tr>
              <a:tr h="493739">
                <a:tc>
                  <a:txBody>
                    <a:bodyPr/>
                    <a:lstStyle/>
                    <a:p>
                      <a:pPr algn="ctr">
                        <a:lnSpc>
                          <a:spcPct val="115000"/>
                        </a:lnSpc>
                      </a:pPr>
                      <a:r>
                        <a:rPr lang="tr-TR" sz="1800" b="1">
                          <a:effectLst/>
                        </a:rPr>
                        <a:t>YNG: Yönerge</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PRS: Prosedür</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TBL: Tablo</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3944373"/>
                  </a:ext>
                </a:extLst>
              </a:tr>
              <a:tr h="493739">
                <a:tc>
                  <a:txBody>
                    <a:bodyPr/>
                    <a:lstStyle/>
                    <a:p>
                      <a:pPr algn="ctr">
                        <a:lnSpc>
                          <a:spcPct val="115000"/>
                        </a:lnSpc>
                      </a:pPr>
                      <a:r>
                        <a:rPr lang="tr-TR" sz="1800" b="1">
                          <a:effectLst/>
                        </a:rPr>
                        <a:t>ELK: El Kitabı</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KLV: Kılavuz</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GNL: Genelge</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4901335"/>
                  </a:ext>
                </a:extLst>
              </a:tr>
              <a:tr h="493739">
                <a:tc>
                  <a:txBody>
                    <a:bodyPr/>
                    <a:lstStyle/>
                    <a:p>
                      <a:pPr algn="ctr">
                        <a:lnSpc>
                          <a:spcPct val="115000"/>
                        </a:lnSpc>
                      </a:pPr>
                      <a:r>
                        <a:rPr lang="tr-TR" sz="1800" b="1">
                          <a:effectLst/>
                        </a:rPr>
                        <a:t>PLT: Politika</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IA: İş Akış Şeması</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RPR: Rapor</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3138427"/>
                  </a:ext>
                </a:extLst>
              </a:tr>
              <a:tr h="493739">
                <a:tc>
                  <a:txBody>
                    <a:bodyPr/>
                    <a:lstStyle/>
                    <a:p>
                      <a:pPr algn="ctr">
                        <a:lnSpc>
                          <a:spcPct val="115000"/>
                        </a:lnSpc>
                      </a:pPr>
                      <a:r>
                        <a:rPr lang="tr-TR" sz="1800" b="1">
                          <a:effectLst/>
                        </a:rPr>
                        <a:t>PRT: Protokol</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a:effectLst/>
                        </a:rPr>
                        <a:t>PLN: Plan</a:t>
                      </a:r>
                      <a:endParaRPr lang="tr-TR" sz="1800" b="1">
                        <a:effectLst/>
                        <a:latin typeface="Zapf_Humanis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tr-TR" sz="1800" b="1" dirty="0">
                          <a:effectLst/>
                        </a:rPr>
                        <a:t>SRC: Süreç</a:t>
                      </a:r>
                      <a:endParaRPr lang="tr-TR" sz="1800" b="1" dirty="0">
                        <a:effectLst/>
                        <a:latin typeface="Zapf_Humanis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2383904"/>
                  </a:ext>
                </a:extLst>
              </a:tr>
            </a:tbl>
          </a:graphicData>
        </a:graphic>
      </p:graphicFrame>
    </p:spTree>
    <p:extLst>
      <p:ext uri="{BB962C8B-B14F-4D97-AF65-F5344CB8AC3E}">
        <p14:creationId xmlns:p14="http://schemas.microsoft.com/office/powerpoint/2010/main" val="396779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5D9506-EA20-F9D3-C77A-5F5088D24B1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A215218-4738-07D5-4D1B-5C1F1E307464}"/>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15DD287B-ED4D-0058-6730-18463706C962}"/>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6BFA8673-8E1E-A2DB-F668-B707EEB32637}"/>
              </a:ext>
            </a:extLst>
          </p:cNvPr>
          <p:cNvSpPr txBox="1"/>
          <p:nvPr/>
        </p:nvSpPr>
        <p:spPr>
          <a:xfrm>
            <a:off x="2477815" y="1244524"/>
            <a:ext cx="7005764"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    Belgelerde Yer Alacak Temel Bilgiler</a:t>
            </a:r>
            <a:endParaRPr lang="tr-TR" sz="3200" dirty="0">
              <a:solidFill>
                <a:srgbClr val="FF0000"/>
              </a:solidFill>
            </a:endParaRPr>
          </a:p>
        </p:txBody>
      </p:sp>
      <p:pic>
        <p:nvPicPr>
          <p:cNvPr id="6" name="Resim 5" descr="metin, ekran görüntüsü, yazı tipi, sayı, numara içeren bir resim&#10;&#10;Açıklama otomatik olarak oluşturuldu">
            <a:extLst>
              <a:ext uri="{FF2B5EF4-FFF2-40B4-BE49-F238E27FC236}">
                <a16:creationId xmlns:a16="http://schemas.microsoft.com/office/drawing/2014/main" id="{880343DC-DE9D-E2C6-448B-DE37B5708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784" y="1839131"/>
            <a:ext cx="7666455" cy="4747356"/>
          </a:xfrm>
          <a:prstGeom prst="rect">
            <a:avLst/>
          </a:prstGeom>
        </p:spPr>
      </p:pic>
    </p:spTree>
    <p:extLst>
      <p:ext uri="{BB962C8B-B14F-4D97-AF65-F5344CB8AC3E}">
        <p14:creationId xmlns:p14="http://schemas.microsoft.com/office/powerpoint/2010/main" val="272270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DFE5B2-872F-AFB1-C583-1442F4DE1D4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A2E8E77-E5A4-4679-96CB-A3272638FA53}"/>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250CD66F-857B-C2C3-3A7C-83E0B62FC6F4}"/>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D8F5287B-9A9B-A24F-F2AB-A4169EA8FBB5}"/>
              </a:ext>
            </a:extLst>
          </p:cNvPr>
          <p:cNvSpPr txBox="1"/>
          <p:nvPr/>
        </p:nvSpPr>
        <p:spPr>
          <a:xfrm>
            <a:off x="2477815" y="1244524"/>
            <a:ext cx="7005764"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    Belgelerde Yer Alacak Temel Bilgiler</a:t>
            </a:r>
            <a:endParaRPr lang="tr-TR" sz="3200" dirty="0">
              <a:solidFill>
                <a:srgbClr val="FF0000"/>
              </a:solidFill>
            </a:endParaRPr>
          </a:p>
        </p:txBody>
      </p:sp>
      <p:pic>
        <p:nvPicPr>
          <p:cNvPr id="9" name="Resim 8">
            <a:extLst>
              <a:ext uri="{FF2B5EF4-FFF2-40B4-BE49-F238E27FC236}">
                <a16:creationId xmlns:a16="http://schemas.microsoft.com/office/drawing/2014/main" id="{2B74C803-E103-B657-95F3-EA9173258A88}"/>
              </a:ext>
            </a:extLst>
          </p:cNvPr>
          <p:cNvPicPr>
            <a:picLocks noChangeAspect="1"/>
          </p:cNvPicPr>
          <p:nvPr/>
        </p:nvPicPr>
        <p:blipFill>
          <a:blip r:embed="rId3"/>
          <a:stretch>
            <a:fillRect/>
          </a:stretch>
        </p:blipFill>
        <p:spPr>
          <a:xfrm>
            <a:off x="1847824" y="2193251"/>
            <a:ext cx="8496352" cy="3420225"/>
          </a:xfrm>
          <a:prstGeom prst="rect">
            <a:avLst/>
          </a:prstGeom>
        </p:spPr>
      </p:pic>
    </p:spTree>
    <p:extLst>
      <p:ext uri="{BB962C8B-B14F-4D97-AF65-F5344CB8AC3E}">
        <p14:creationId xmlns:p14="http://schemas.microsoft.com/office/powerpoint/2010/main" val="147203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5F1091-C8D0-B8D7-2041-CB290AB0161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9C71F83-CB4F-FB10-8BFC-2E3C97150FF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AE2B6399-ECD7-5163-9698-C76328282D4A}"/>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128DB750-0F84-799D-9BD8-544B1E7337B3}"/>
              </a:ext>
            </a:extLst>
          </p:cNvPr>
          <p:cNvSpPr txBox="1"/>
          <p:nvPr/>
        </p:nvSpPr>
        <p:spPr>
          <a:xfrm>
            <a:off x="2477815" y="1244524"/>
            <a:ext cx="7005764"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    Belgelerde Yer Alacak Temel Bilgiler</a:t>
            </a:r>
            <a:endParaRPr lang="tr-TR" sz="3200" dirty="0">
              <a:solidFill>
                <a:srgbClr val="FF0000"/>
              </a:solidFill>
            </a:endParaRPr>
          </a:p>
        </p:txBody>
      </p:sp>
      <p:sp>
        <p:nvSpPr>
          <p:cNvPr id="3" name="Metin kutusu 2">
            <a:extLst>
              <a:ext uri="{FF2B5EF4-FFF2-40B4-BE49-F238E27FC236}">
                <a16:creationId xmlns:a16="http://schemas.microsoft.com/office/drawing/2014/main" id="{74EDEF94-0B44-0083-FB37-7C148235917F}"/>
              </a:ext>
            </a:extLst>
          </p:cNvPr>
          <p:cNvSpPr txBox="1"/>
          <p:nvPr/>
        </p:nvSpPr>
        <p:spPr>
          <a:xfrm>
            <a:off x="1270000" y="2326640"/>
            <a:ext cx="10083800" cy="3693319"/>
          </a:xfrm>
          <a:prstGeom prst="rect">
            <a:avLst/>
          </a:prstGeom>
          <a:noFill/>
        </p:spPr>
        <p:txBody>
          <a:bodyPr wrap="square" rtlCol="0">
            <a:spAutoFit/>
          </a:bodyPr>
          <a:lstStyle/>
          <a:p>
            <a:pPr algn="just">
              <a:lnSpc>
                <a:spcPct val="115000"/>
              </a:lnSpc>
              <a:spcBef>
                <a:spcPts val="1200"/>
              </a:spcBef>
              <a:spcAft>
                <a:spcPts val="1200"/>
              </a:spcAft>
            </a:pPr>
            <a:r>
              <a:rPr lang="tr-TR" sz="2000" b="1" dirty="0">
                <a:solidFill>
                  <a:srgbClr val="000000"/>
                </a:solidFill>
                <a:effectLst/>
                <a:latin typeface="Times New Roman" panose="02020603050405020304" pitchFamily="18" charset="0"/>
                <a:ea typeface="Times New Roman" panose="02020603050405020304" pitchFamily="18" charset="0"/>
              </a:rPr>
              <a:t>Yazı Düzeni: </a:t>
            </a:r>
            <a:r>
              <a:rPr lang="tr-TR" sz="2000" dirty="0">
                <a:solidFill>
                  <a:srgbClr val="000000"/>
                </a:solidFill>
                <a:effectLst/>
                <a:latin typeface="Times New Roman" panose="02020603050405020304" pitchFamily="18" charset="0"/>
                <a:ea typeface="Times New Roman" panose="02020603050405020304" pitchFamily="18" charset="0"/>
              </a:rPr>
              <a:t>Bu prosedür kapsamında hazırlanacak belgelerde </a:t>
            </a:r>
            <a:r>
              <a:rPr lang="tr-TR" sz="2000" b="1" dirty="0">
                <a:solidFill>
                  <a:srgbClr val="000000"/>
                </a:solidFill>
                <a:effectLst/>
                <a:latin typeface="Times New Roman" panose="02020603050405020304" pitchFamily="18" charset="0"/>
                <a:ea typeface="Times New Roman" panose="02020603050405020304" pitchFamily="18" charset="0"/>
              </a:rPr>
              <a:t>“Times New Roman”</a:t>
            </a:r>
            <a:r>
              <a:rPr lang="tr-TR" sz="2000" dirty="0">
                <a:solidFill>
                  <a:srgbClr val="000000"/>
                </a:solidFill>
                <a:effectLst/>
                <a:latin typeface="Times New Roman" panose="02020603050405020304" pitchFamily="18" charset="0"/>
                <a:ea typeface="Times New Roman" panose="02020603050405020304" pitchFamily="18" charset="0"/>
              </a:rPr>
              <a:t>, yazı tipi kullanılır. </a:t>
            </a:r>
            <a:r>
              <a:rPr lang="tr-TR" sz="2000" b="1" dirty="0">
                <a:solidFill>
                  <a:srgbClr val="000000"/>
                </a:solidFill>
                <a:effectLst/>
                <a:latin typeface="Times New Roman" panose="02020603050405020304" pitchFamily="18" charset="0"/>
                <a:ea typeface="Times New Roman" panose="02020603050405020304" pitchFamily="18" charset="0"/>
              </a:rPr>
              <a:t>Belgelerde yer alacak temel bilgilerin ( üst ve alt bilgi kısımları) yazı boyutu 9 punto </a:t>
            </a:r>
            <a:r>
              <a:rPr lang="tr-TR" sz="2000" dirty="0">
                <a:solidFill>
                  <a:srgbClr val="000000"/>
                </a:solidFill>
                <a:effectLst/>
                <a:latin typeface="Times New Roman" panose="02020603050405020304" pitchFamily="18" charset="0"/>
                <a:ea typeface="Times New Roman" panose="02020603050405020304" pitchFamily="18" charset="0"/>
              </a:rPr>
              <a:t>olarak yazılır. Başlık ve alt başlıklar arasında 1 satır aralığı boşluk bırakılır. Ana başlıklar kalın ve büyük harfle yazılır, başlıktan önce 1 satır boşluk bırakılır, başlıktan sonra satır atlanmaz. Alt başlıklar ve ara başlıklar kelimenin ilk harfi büyük olacak şekilde kalın yazılır. Başlık öncesinde ve başlık sonrasında boşluk bırakılmaz, satır başından devam edilir. Belgelerin kenar boşlukları aşağıda belirlenen ölçülerde yazılarak iki yana yaslanır: </a:t>
            </a:r>
            <a:endParaRPr lang="tr-TR" sz="20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200"/>
              </a:spcBef>
              <a:spcAft>
                <a:spcPts val="1200"/>
              </a:spcAft>
              <a:buFont typeface="Symbol" panose="05050102010706020507" pitchFamily="18" charset="2"/>
              <a:buChar char=""/>
            </a:pPr>
            <a:r>
              <a:rPr lang="tr-T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Üst: 1,5-2,5 cm           Alt: 1,5-2,5 cm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sz="2000" dirty="0">
                <a:effectLst/>
                <a:latin typeface="Times New Roman" panose="02020603050405020304" pitchFamily="18" charset="0"/>
                <a:ea typeface="Times New Roman" panose="02020603050405020304" pitchFamily="18" charset="0"/>
              </a:rPr>
              <a:t>Sağ: 1,5-2,5 cm           Sol: 1,5-2,5 cm     </a:t>
            </a:r>
            <a:r>
              <a:rPr lang="tr-TR" sz="1800" dirty="0">
                <a:effectLst/>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388287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EEF264-7B02-A5FE-B347-D02A88A5FA0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0BCAF77A-F4D0-511B-FEEC-2930C63D8D79}"/>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313FCBC-A824-1880-8D42-8E77DEBDD539}"/>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7AE3B85F-2F49-E0D2-20CA-7C42B04B1F75}"/>
              </a:ext>
            </a:extLst>
          </p:cNvPr>
          <p:cNvSpPr txBox="1"/>
          <p:nvPr/>
        </p:nvSpPr>
        <p:spPr>
          <a:xfrm>
            <a:off x="2753118" y="1536911"/>
            <a:ext cx="6054863"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    Belgelerin Numaralandırılması</a:t>
            </a:r>
            <a:endParaRPr lang="tr-TR" sz="3200" dirty="0">
              <a:solidFill>
                <a:srgbClr val="FF0000"/>
              </a:solidFill>
            </a:endParaRPr>
          </a:p>
        </p:txBody>
      </p:sp>
      <p:graphicFrame>
        <p:nvGraphicFramePr>
          <p:cNvPr id="4" name="Diyagram 3">
            <a:extLst>
              <a:ext uri="{FF2B5EF4-FFF2-40B4-BE49-F238E27FC236}">
                <a16:creationId xmlns:a16="http://schemas.microsoft.com/office/drawing/2014/main" id="{3C32BD60-6354-4D1E-DB90-7C001953CBF6}"/>
              </a:ext>
            </a:extLst>
          </p:cNvPr>
          <p:cNvGraphicFramePr/>
          <p:nvPr>
            <p:extLst>
              <p:ext uri="{D42A27DB-BD31-4B8C-83A1-F6EECF244321}">
                <p14:modId xmlns:p14="http://schemas.microsoft.com/office/powerpoint/2010/main" val="1223274025"/>
              </p:ext>
            </p:extLst>
          </p:nvPr>
        </p:nvGraphicFramePr>
        <p:xfrm>
          <a:off x="1229032" y="2761297"/>
          <a:ext cx="9979742" cy="3629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32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70F957-AFA8-4FD6-A517-A73AA375D98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A778CFB-591C-98DA-40EA-D0BA9CA62B28}"/>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E7C8480-BCF4-18C2-22FD-902660367A95}"/>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F2F763D4-E86F-6A01-BB2C-DB90C2216801}"/>
              </a:ext>
            </a:extLst>
          </p:cNvPr>
          <p:cNvSpPr txBox="1"/>
          <p:nvPr/>
        </p:nvSpPr>
        <p:spPr>
          <a:xfrm>
            <a:off x="2753118" y="1536911"/>
            <a:ext cx="6694461"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    Belge Hazırlanması ve Güncelleme</a:t>
            </a:r>
            <a:endParaRPr lang="tr-TR" sz="3200" dirty="0">
              <a:solidFill>
                <a:srgbClr val="FF0000"/>
              </a:solidFill>
            </a:endParaRPr>
          </a:p>
        </p:txBody>
      </p:sp>
      <p:sp>
        <p:nvSpPr>
          <p:cNvPr id="3" name="Metin kutusu 2">
            <a:extLst>
              <a:ext uri="{FF2B5EF4-FFF2-40B4-BE49-F238E27FC236}">
                <a16:creationId xmlns:a16="http://schemas.microsoft.com/office/drawing/2014/main" id="{5D4A6B68-A7C0-DE65-637B-BB85DD809A37}"/>
              </a:ext>
            </a:extLst>
          </p:cNvPr>
          <p:cNvSpPr txBox="1"/>
          <p:nvPr/>
        </p:nvSpPr>
        <p:spPr>
          <a:xfrm>
            <a:off x="1170038" y="2280593"/>
            <a:ext cx="9802761" cy="3444789"/>
          </a:xfrm>
          <a:prstGeom prst="rect">
            <a:avLst/>
          </a:prstGeom>
          <a:noFill/>
        </p:spPr>
        <p:txBody>
          <a:bodyPr wrap="square" rtlCol="0">
            <a:spAutoFit/>
          </a:bodyPr>
          <a:lstStyle/>
          <a:p>
            <a:pPr marL="342900" lvl="0" indent="-342900" algn="just">
              <a:lnSpc>
                <a:spcPct val="115000"/>
              </a:lnSpc>
              <a:buSzPts val="1000"/>
              <a:buFont typeface="Symbol" panose="05050102010706020507" pitchFamily="18" charset="2"/>
              <a:buChar char=""/>
              <a:tabLst>
                <a:tab pos="457200" algn="l"/>
              </a:tabLst>
            </a:pPr>
            <a:r>
              <a:rPr lang="tr-TR" sz="3200" b="1" dirty="0">
                <a:solidFill>
                  <a:srgbClr val="000000"/>
                </a:solidFill>
                <a:effectLst/>
                <a:latin typeface="Times New Roman" panose="02020603050405020304" pitchFamily="18" charset="0"/>
                <a:ea typeface="Times New Roman" panose="02020603050405020304" pitchFamily="18" charset="0"/>
              </a:rPr>
              <a:t>İç kontrol ve kalite yönetim sisteminin gereklerine göre yeniden düzenlenme ihtiyacı ortaya çıkması,</a:t>
            </a:r>
            <a:endParaRPr lang="tr-TR" sz="3200" b="1"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tr-TR" sz="3200" b="1" dirty="0">
                <a:solidFill>
                  <a:srgbClr val="000000"/>
                </a:solidFill>
                <a:effectLst/>
                <a:latin typeface="Times New Roman" panose="02020603050405020304" pitchFamily="18" charset="0"/>
                <a:ea typeface="Times New Roman" panose="02020603050405020304" pitchFamily="18" charset="0"/>
              </a:rPr>
              <a:t>Mevcut faaliyetlerde değişiklik olması,</a:t>
            </a:r>
            <a:endParaRPr lang="tr-TR" sz="3200" b="1"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tr-TR" sz="3200" b="1" dirty="0">
                <a:solidFill>
                  <a:srgbClr val="000000"/>
                </a:solidFill>
                <a:effectLst/>
                <a:latin typeface="Times New Roman" panose="02020603050405020304" pitchFamily="18" charset="0"/>
                <a:ea typeface="Times New Roman" panose="02020603050405020304" pitchFamily="18" charset="0"/>
              </a:rPr>
              <a:t>Belge ile uygulama arasında farklılıkların ortaya çıkması, </a:t>
            </a:r>
            <a:endParaRPr lang="tr-TR" sz="3200" b="1"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000"/>
              <a:buFont typeface="Symbol" panose="05050102010706020507" pitchFamily="18" charset="2"/>
              <a:buChar char=""/>
              <a:tabLst>
                <a:tab pos="457200" algn="l"/>
              </a:tabLst>
            </a:pPr>
            <a:r>
              <a:rPr lang="tr-TR" sz="3200" b="1" dirty="0">
                <a:solidFill>
                  <a:srgbClr val="000000"/>
                </a:solidFill>
                <a:effectLst/>
                <a:latin typeface="Times New Roman" panose="02020603050405020304" pitchFamily="18" charset="0"/>
                <a:ea typeface="Times New Roman" panose="02020603050405020304" pitchFamily="18" charset="0"/>
              </a:rPr>
              <a:t>Yeni süreçlerin ve yeni bir faaliyetin tanımlanması.</a:t>
            </a:r>
            <a:endParaRPr lang="tr-TR"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848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3B54E3-812C-9F39-A0A4-6C1FC771F3D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04344400-0687-315C-BDFA-DEBA5CC2995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3CEC095-B81E-AED0-D0A7-88995C9C169B}"/>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4.BELGE YÖNETİM PROSEDÜRÜ</a:t>
            </a:r>
          </a:p>
        </p:txBody>
      </p:sp>
      <p:sp>
        <p:nvSpPr>
          <p:cNvPr id="7" name="Metin kutusu 6">
            <a:extLst>
              <a:ext uri="{FF2B5EF4-FFF2-40B4-BE49-F238E27FC236}">
                <a16:creationId xmlns:a16="http://schemas.microsoft.com/office/drawing/2014/main" id="{3E5B80C5-A826-1FFC-AEE0-FCADDE8FA5F5}"/>
              </a:ext>
            </a:extLst>
          </p:cNvPr>
          <p:cNvSpPr txBox="1"/>
          <p:nvPr/>
        </p:nvSpPr>
        <p:spPr>
          <a:xfrm>
            <a:off x="2139796" y="1536911"/>
            <a:ext cx="7183377" cy="1077218"/>
          </a:xfrm>
          <a:prstGeom prst="rect">
            <a:avLst/>
          </a:prstGeom>
          <a:noFill/>
        </p:spPr>
        <p:txBody>
          <a:bodyPr wrap="none" rtlCol="0">
            <a:spAutoFit/>
          </a:bodyPr>
          <a:lstStyle/>
          <a:p>
            <a:pPr algn="ctr"/>
            <a:r>
              <a:rPr lang="tr-TR" sz="3200" b="1" dirty="0">
                <a:solidFill>
                  <a:srgbClr val="FF0000"/>
                </a:solidFill>
                <a:effectLst/>
                <a:latin typeface="Times New Roman" panose="02020603050405020304" pitchFamily="18" charset="0"/>
                <a:ea typeface="Times New Roman" panose="02020603050405020304" pitchFamily="18" charset="0"/>
              </a:rPr>
              <a:t>Belgelerin Onaylanması/Güncellenmesi</a:t>
            </a:r>
          </a:p>
          <a:p>
            <a:pPr algn="ctr"/>
            <a:r>
              <a:rPr lang="tr-TR" sz="3200" b="1" dirty="0">
                <a:solidFill>
                  <a:srgbClr val="FF0000"/>
                </a:solidFill>
                <a:effectLst/>
                <a:latin typeface="Times New Roman" panose="02020603050405020304" pitchFamily="18" charset="0"/>
                <a:ea typeface="Times New Roman" panose="02020603050405020304" pitchFamily="18" charset="0"/>
              </a:rPr>
              <a:t> </a:t>
            </a:r>
            <a:endParaRPr lang="tr-TR" sz="3200" dirty="0">
              <a:solidFill>
                <a:srgbClr val="FF0000"/>
              </a:solidFill>
            </a:endParaRPr>
          </a:p>
        </p:txBody>
      </p:sp>
      <p:graphicFrame>
        <p:nvGraphicFramePr>
          <p:cNvPr id="4" name="Diyagram 3">
            <a:extLst>
              <a:ext uri="{FF2B5EF4-FFF2-40B4-BE49-F238E27FC236}">
                <a16:creationId xmlns:a16="http://schemas.microsoft.com/office/drawing/2014/main" id="{9FD78184-A930-B37B-575E-80AB1D9D6A2F}"/>
              </a:ext>
            </a:extLst>
          </p:cNvPr>
          <p:cNvGraphicFramePr/>
          <p:nvPr>
            <p:extLst>
              <p:ext uri="{D42A27DB-BD31-4B8C-83A1-F6EECF244321}">
                <p14:modId xmlns:p14="http://schemas.microsoft.com/office/powerpoint/2010/main" val="2675854625"/>
              </p:ext>
            </p:extLst>
          </p:nvPr>
        </p:nvGraphicFramePr>
        <p:xfrm>
          <a:off x="1374058" y="2338510"/>
          <a:ext cx="9979742" cy="3629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a:extLst>
              <a:ext uri="{FF2B5EF4-FFF2-40B4-BE49-F238E27FC236}">
                <a16:creationId xmlns:a16="http://schemas.microsoft.com/office/drawing/2014/main" id="{C95E538E-C83E-046D-1DD2-28B2C91F5234}"/>
              </a:ext>
            </a:extLst>
          </p:cNvPr>
          <p:cNvSpPr txBox="1"/>
          <p:nvPr/>
        </p:nvSpPr>
        <p:spPr>
          <a:xfrm>
            <a:off x="1435510" y="5201265"/>
            <a:ext cx="2497393" cy="707886"/>
          </a:xfrm>
          <a:prstGeom prst="rect">
            <a:avLst/>
          </a:prstGeom>
          <a:noFill/>
        </p:spPr>
        <p:txBody>
          <a:bodyPr wrap="square" rtlCol="0">
            <a:spAutoFit/>
          </a:bodyPr>
          <a:lstStyle/>
          <a:p>
            <a:r>
              <a:rPr lang="tr-TR" sz="2000" dirty="0"/>
              <a:t>İlgili Kurul ya da komisyonlar</a:t>
            </a:r>
          </a:p>
        </p:txBody>
      </p:sp>
      <p:sp>
        <p:nvSpPr>
          <p:cNvPr id="8" name="Metin kutusu 7">
            <a:extLst>
              <a:ext uri="{FF2B5EF4-FFF2-40B4-BE49-F238E27FC236}">
                <a16:creationId xmlns:a16="http://schemas.microsoft.com/office/drawing/2014/main" id="{9A27B7D3-D276-F990-6799-72BC5EF43CA4}"/>
              </a:ext>
            </a:extLst>
          </p:cNvPr>
          <p:cNvSpPr txBox="1"/>
          <p:nvPr/>
        </p:nvSpPr>
        <p:spPr>
          <a:xfrm>
            <a:off x="5201265" y="5201265"/>
            <a:ext cx="2497393" cy="1200329"/>
          </a:xfrm>
          <a:prstGeom prst="rect">
            <a:avLst/>
          </a:prstGeom>
          <a:noFill/>
        </p:spPr>
        <p:txBody>
          <a:bodyPr wrap="square" rtlCol="0">
            <a:spAutoFit/>
          </a:bodyPr>
          <a:lstStyle/>
          <a:p>
            <a:r>
              <a:rPr lang="tr-TR" dirty="0"/>
              <a:t>Belge Yönetimi ve Arşiv Müdürlüğü</a:t>
            </a:r>
          </a:p>
          <a:p>
            <a:r>
              <a:rPr lang="tr-TR" dirty="0"/>
              <a:t>Kalite Koordinatörlüğü</a:t>
            </a:r>
          </a:p>
        </p:txBody>
      </p:sp>
      <p:sp>
        <p:nvSpPr>
          <p:cNvPr id="9" name="Metin kutusu 8">
            <a:extLst>
              <a:ext uri="{FF2B5EF4-FFF2-40B4-BE49-F238E27FC236}">
                <a16:creationId xmlns:a16="http://schemas.microsoft.com/office/drawing/2014/main" id="{CADC77B6-7DCA-48AE-8D3C-1B2FE20A695B}"/>
              </a:ext>
            </a:extLst>
          </p:cNvPr>
          <p:cNvSpPr txBox="1"/>
          <p:nvPr/>
        </p:nvSpPr>
        <p:spPr>
          <a:xfrm>
            <a:off x="8717077" y="5232042"/>
            <a:ext cx="2698175" cy="646331"/>
          </a:xfrm>
          <a:prstGeom prst="rect">
            <a:avLst/>
          </a:prstGeom>
          <a:noFill/>
        </p:spPr>
        <p:txBody>
          <a:bodyPr wrap="none" rtlCol="0">
            <a:spAutoFit/>
          </a:bodyPr>
          <a:lstStyle/>
          <a:p>
            <a:r>
              <a:rPr lang="tr-TR" dirty="0"/>
              <a:t>İlgili birim kurulları veya</a:t>
            </a:r>
          </a:p>
          <a:p>
            <a:r>
              <a:rPr lang="tr-TR" dirty="0"/>
              <a:t>yöneticisi</a:t>
            </a:r>
          </a:p>
        </p:txBody>
      </p:sp>
    </p:spTree>
    <p:extLst>
      <p:ext uri="{BB962C8B-B14F-4D97-AF65-F5344CB8AC3E}">
        <p14:creationId xmlns:p14="http://schemas.microsoft.com/office/powerpoint/2010/main" val="263127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31FE75-BCDB-559A-3038-75C4F1564A9D}"/>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B4C829F-FA1E-88EA-95CC-706F071410E0}"/>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82348AAC-D5FE-5033-BA87-FCFA5C8A9FA9}"/>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7" name="Metin kutusu 6">
            <a:extLst>
              <a:ext uri="{FF2B5EF4-FFF2-40B4-BE49-F238E27FC236}">
                <a16:creationId xmlns:a16="http://schemas.microsoft.com/office/drawing/2014/main" id="{F023D544-6B62-D4AA-3864-D0F24C48C4D8}"/>
              </a:ext>
            </a:extLst>
          </p:cNvPr>
          <p:cNvSpPr txBox="1"/>
          <p:nvPr/>
        </p:nvSpPr>
        <p:spPr>
          <a:xfrm>
            <a:off x="2434763" y="1470206"/>
            <a:ext cx="5972789" cy="584775"/>
          </a:xfrm>
          <a:prstGeom prst="rect">
            <a:avLst/>
          </a:prstGeom>
          <a:noFill/>
        </p:spPr>
        <p:txBody>
          <a:bodyPr wrap="none" rtlCol="0">
            <a:spAutoFit/>
          </a:bodyPr>
          <a:lstStyle/>
          <a:p>
            <a:r>
              <a:rPr lang="tr-TR" sz="3200" b="1" dirty="0">
                <a:solidFill>
                  <a:srgbClr val="FF0000"/>
                </a:solidFill>
                <a:effectLst/>
                <a:latin typeface="Times New Roman" panose="02020603050405020304" pitchFamily="18" charset="0"/>
                <a:ea typeface="Times New Roman" panose="02020603050405020304" pitchFamily="18" charset="0"/>
              </a:rPr>
              <a:t>    </a:t>
            </a:r>
            <a:r>
              <a:rPr lang="tr-TR" sz="2800" b="1" dirty="0">
                <a:solidFill>
                  <a:srgbClr val="FF0000"/>
                </a:solidFill>
                <a:effectLst/>
                <a:latin typeface="Times New Roman" panose="02020603050405020304" pitchFamily="18" charset="0"/>
                <a:ea typeface="Times New Roman" panose="02020603050405020304" pitchFamily="18" charset="0"/>
              </a:rPr>
              <a:t>Güncelleme Takip Tablosu Bölümü</a:t>
            </a:r>
            <a:endParaRPr lang="tr-TR" sz="3200" dirty="0">
              <a:solidFill>
                <a:srgbClr val="FF0000"/>
              </a:solidFill>
            </a:endParaRPr>
          </a:p>
        </p:txBody>
      </p:sp>
      <p:pic>
        <p:nvPicPr>
          <p:cNvPr id="10" name="Resim 9">
            <a:extLst>
              <a:ext uri="{FF2B5EF4-FFF2-40B4-BE49-F238E27FC236}">
                <a16:creationId xmlns:a16="http://schemas.microsoft.com/office/drawing/2014/main" id="{59D8C7A4-999A-6D4A-E25E-40EB17534D6E}"/>
              </a:ext>
            </a:extLst>
          </p:cNvPr>
          <p:cNvPicPr>
            <a:picLocks noChangeAspect="1"/>
          </p:cNvPicPr>
          <p:nvPr/>
        </p:nvPicPr>
        <p:blipFill>
          <a:blip r:embed="rId3"/>
          <a:stretch>
            <a:fillRect/>
          </a:stretch>
        </p:blipFill>
        <p:spPr>
          <a:xfrm>
            <a:off x="1969823" y="2420366"/>
            <a:ext cx="9146433" cy="3259074"/>
          </a:xfrm>
          <a:prstGeom prst="rect">
            <a:avLst/>
          </a:prstGeom>
        </p:spPr>
      </p:pic>
    </p:spTree>
    <p:extLst>
      <p:ext uri="{BB962C8B-B14F-4D97-AF65-F5344CB8AC3E}">
        <p14:creationId xmlns:p14="http://schemas.microsoft.com/office/powerpoint/2010/main" val="12856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E8F3B3-F90B-4ACC-76E1-1C9354540D7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7BC480B-6961-098A-3D2D-A2E4EF96F687}"/>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6A3241B1-24DE-FB62-A1C5-589CDC61CBAB}"/>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4" name="Metin kutusu 3">
            <a:extLst>
              <a:ext uri="{FF2B5EF4-FFF2-40B4-BE49-F238E27FC236}">
                <a16:creationId xmlns:a16="http://schemas.microsoft.com/office/drawing/2014/main" id="{E9C80D3C-4FE3-C4D2-FA55-56E9FB4B2388}"/>
              </a:ext>
            </a:extLst>
          </p:cNvPr>
          <p:cNvSpPr txBox="1"/>
          <p:nvPr/>
        </p:nvSpPr>
        <p:spPr>
          <a:xfrm>
            <a:off x="838200" y="1690688"/>
            <a:ext cx="10301748" cy="4327018"/>
          </a:xfrm>
          <a:prstGeom prst="rect">
            <a:avLst/>
          </a:prstGeom>
          <a:noFill/>
        </p:spPr>
        <p:txBody>
          <a:bodyPr wrap="square">
            <a:spAutoFit/>
          </a:bodyPr>
          <a:lstStyle/>
          <a:p>
            <a:pPr>
              <a:lnSpc>
                <a:spcPct val="115000"/>
              </a:lnSpc>
              <a:spcBef>
                <a:spcPts val="200"/>
              </a:spcBef>
            </a:pPr>
            <a:r>
              <a:rPr lang="tr-TR"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Belgelerin İptali, </a:t>
            </a:r>
            <a:r>
              <a:rPr lang="tr-T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Arşivlenmesi ve İmha Edilmesi</a:t>
            </a:r>
            <a:endParaRPr lang="tr-TR"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pPr>
            <a:r>
              <a:rPr lang="tr-TR" sz="1600" dirty="0">
                <a:solidFill>
                  <a:srgbClr val="FF0000"/>
                </a:solidFill>
                <a:effectLst/>
                <a:latin typeface="Zapf_Humanist"/>
                <a:ea typeface="Times New Roman" panose="02020603050405020304" pitchFamily="18" charset="0"/>
                <a:cs typeface="Times New Roman" panose="02020603050405020304" pitchFamily="18" charset="0"/>
              </a:rPr>
              <a:t> </a:t>
            </a:r>
            <a:endParaRPr lang="tr-TR" sz="1600" dirty="0">
              <a:latin typeface="Zapf_Humanist"/>
              <a:ea typeface="Times New Roman" panose="02020603050405020304" pitchFamily="18" charset="0"/>
              <a:cs typeface="Times New Roman" panose="02020603050405020304" pitchFamily="18" charset="0"/>
            </a:endParaRPr>
          </a:p>
          <a:p>
            <a:pPr algn="just">
              <a:lnSpc>
                <a:spcPct val="115000"/>
              </a:lnSpc>
              <a:spcBef>
                <a:spcPts val="1200"/>
              </a:spcBef>
              <a:spcAft>
                <a:spcPts val="1200"/>
              </a:spcAf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Üniversite genelini ilgilendiren belgelerin arşivlenmesinden ve imha edilmesinden Genel Sekreterlik, akademik ve idari birimleri ilgilendiren belgelerde ise Belge Yönetimi ve Arşiv Müdürlüğü koordinesinde ilgili birim yönetimi sorumludur. Belgelerin imhası veya arşivlenmesinde </a:t>
            </a:r>
            <a:r>
              <a:rPr lang="tr-T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“Devlet Arşivleri Hakkındaki Yönetmelik” ve “</a:t>
            </a:r>
            <a:r>
              <a:rPr lang="tr-TR" sz="2400" b="1" dirty="0">
                <a:solidFill>
                  <a:srgbClr val="000000"/>
                </a:solidFill>
                <a:effectLst/>
                <a:latin typeface="Zapf_Humanist"/>
                <a:ea typeface="Times New Roman" panose="02020603050405020304" pitchFamily="18" charset="0"/>
                <a:cs typeface="Times New Roman" panose="02020603050405020304" pitchFamily="18" charset="0"/>
              </a:rPr>
              <a:t>Yükseköğretim Üst Kuruluşları ve Yükseköğretim Kurumları Saklama Süreli Standart Dosya Planı</a:t>
            </a:r>
            <a:r>
              <a:rPr lang="tr-TR" sz="2400" dirty="0">
                <a:solidFill>
                  <a:srgbClr val="000000"/>
                </a:solidFill>
                <a:effectLst/>
                <a:latin typeface="Zapf_Humanist"/>
                <a:ea typeface="Times New Roman" panose="02020603050405020304" pitchFamily="18" charset="0"/>
                <a:cs typeface="Times New Roman" panose="02020603050405020304" pitchFamily="18" charset="0"/>
              </a:rPr>
              <a:t>" hükümleri esas alınarak işlemler yürütülür.</a:t>
            </a:r>
            <a:endParaRPr lang="tr-TR" sz="2400" dirty="0">
              <a:effectLst/>
              <a:latin typeface="Zapf_Humani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35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8CB5BE-914B-9156-2C6D-ABA6D674265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2E57113-ABA1-B75B-7369-70663402BA52}"/>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99BD765F-74FA-81F7-D926-92E99464DDA2}"/>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1.EĞİTİMİN AMACI ve HEDEFLERİ</a:t>
            </a:r>
          </a:p>
        </p:txBody>
      </p:sp>
      <p:sp>
        <p:nvSpPr>
          <p:cNvPr id="3" name="Metin kutusu 2">
            <a:extLst>
              <a:ext uri="{FF2B5EF4-FFF2-40B4-BE49-F238E27FC236}">
                <a16:creationId xmlns:a16="http://schemas.microsoft.com/office/drawing/2014/main" id="{283E6AB0-4AAC-40B2-765C-8A2D2EB504EA}"/>
              </a:ext>
            </a:extLst>
          </p:cNvPr>
          <p:cNvSpPr txBox="1"/>
          <p:nvPr/>
        </p:nvSpPr>
        <p:spPr>
          <a:xfrm>
            <a:off x="1229360" y="2448560"/>
            <a:ext cx="10241280" cy="2062103"/>
          </a:xfrm>
          <a:prstGeom prst="rect">
            <a:avLst/>
          </a:prstGeom>
          <a:noFill/>
        </p:spPr>
        <p:txBody>
          <a:bodyPr wrap="square" rtlCol="0">
            <a:spAutoFit/>
          </a:bodyPr>
          <a:lstStyle/>
          <a:p>
            <a:pPr marL="457200" indent="-457200">
              <a:buFont typeface="Arial" panose="020B0604020202020204" pitchFamily="34" charset="0"/>
              <a:buChar char="•"/>
            </a:pPr>
            <a:r>
              <a:rPr lang="tr-TR" sz="3200" b="1" dirty="0"/>
              <a:t>Belge yönetimi ve arşiv süreçlerinin temel kavramlarını  ve uygulamalarını aktarmak</a:t>
            </a:r>
            <a:r>
              <a:rPr lang="tr-TR" sz="3200" dirty="0"/>
              <a:t>.</a:t>
            </a:r>
          </a:p>
          <a:p>
            <a:pPr marL="457200" indent="-457200">
              <a:buFont typeface="Arial" panose="020B0604020202020204" pitchFamily="34" charset="0"/>
              <a:buChar char="•"/>
            </a:pPr>
            <a:r>
              <a:rPr lang="nn-NO" sz="3200" b="1" dirty="0"/>
              <a:t>Kurumsal belge yönetim sistem</a:t>
            </a:r>
            <a:r>
              <a:rPr lang="tr-TR" sz="3200" b="1" dirty="0"/>
              <a:t>inin </a:t>
            </a:r>
            <a:r>
              <a:rPr lang="nn-NO" sz="3200" b="1" dirty="0"/>
              <a:t> geliştirilmesine katkı sağlamak.</a:t>
            </a: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68719E85-A9EE-B948-C5BB-4BA0E1B609CC}"/>
              </a:ext>
            </a:extLst>
          </p:cNvPr>
          <p:cNvSpPr txBox="1"/>
          <p:nvPr/>
        </p:nvSpPr>
        <p:spPr>
          <a:xfrm>
            <a:off x="5558504" y="1925340"/>
            <a:ext cx="1356462" cy="523220"/>
          </a:xfrm>
          <a:prstGeom prst="rect">
            <a:avLst/>
          </a:prstGeom>
          <a:noFill/>
        </p:spPr>
        <p:txBody>
          <a:bodyPr wrap="none" rtlCol="0">
            <a:spAutoFit/>
          </a:bodyPr>
          <a:lstStyle/>
          <a:p>
            <a:r>
              <a:rPr lang="tr-TR" sz="2800" b="1" dirty="0">
                <a:solidFill>
                  <a:srgbClr val="FF0000"/>
                </a:solidFill>
              </a:rPr>
              <a:t>Amaç:</a:t>
            </a:r>
          </a:p>
        </p:txBody>
      </p:sp>
    </p:spTree>
    <p:extLst>
      <p:ext uri="{BB962C8B-B14F-4D97-AF65-F5344CB8AC3E}">
        <p14:creationId xmlns:p14="http://schemas.microsoft.com/office/powerpoint/2010/main" val="319302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E105FA-2F30-43A0-4432-B49BF2C6466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4F50DBA-72D9-8F88-CFCB-DD3BEFEE592C}"/>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AA7CD91-B682-668E-ECCA-C915C4EB66B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pic>
        <p:nvPicPr>
          <p:cNvPr id="6" name="Resim 5">
            <a:extLst>
              <a:ext uri="{FF2B5EF4-FFF2-40B4-BE49-F238E27FC236}">
                <a16:creationId xmlns:a16="http://schemas.microsoft.com/office/drawing/2014/main" id="{8C6EA7D6-C2B1-6A5F-3630-4BD727076B47}"/>
              </a:ext>
            </a:extLst>
          </p:cNvPr>
          <p:cNvPicPr>
            <a:picLocks noChangeAspect="1"/>
          </p:cNvPicPr>
          <p:nvPr/>
        </p:nvPicPr>
        <p:blipFill>
          <a:blip r:embed="rId3"/>
          <a:stretch>
            <a:fillRect/>
          </a:stretch>
        </p:blipFill>
        <p:spPr>
          <a:xfrm>
            <a:off x="838200" y="1487532"/>
            <a:ext cx="10419080" cy="4920780"/>
          </a:xfrm>
          <a:prstGeom prst="rect">
            <a:avLst/>
          </a:prstGeom>
        </p:spPr>
      </p:pic>
    </p:spTree>
    <p:extLst>
      <p:ext uri="{BB962C8B-B14F-4D97-AF65-F5344CB8AC3E}">
        <p14:creationId xmlns:p14="http://schemas.microsoft.com/office/powerpoint/2010/main" val="13342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8A334-BDE4-0F24-C788-51F74B3E637A}"/>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67E7822-A1AA-B2C1-B1A9-4CD3E895A1A1}"/>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A26A5FD5-7646-93B7-1461-D3D0F774746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3" name="Metin kutusu 2">
            <a:extLst>
              <a:ext uri="{FF2B5EF4-FFF2-40B4-BE49-F238E27FC236}">
                <a16:creationId xmlns:a16="http://schemas.microsoft.com/office/drawing/2014/main" id="{C51E5AD2-0032-BC85-AB94-EC76A30537D2}"/>
              </a:ext>
            </a:extLst>
          </p:cNvPr>
          <p:cNvSpPr txBox="1"/>
          <p:nvPr/>
        </p:nvSpPr>
        <p:spPr>
          <a:xfrm>
            <a:off x="1799303" y="1936955"/>
            <a:ext cx="7679475" cy="3693319"/>
          </a:xfrm>
          <a:prstGeom prst="rect">
            <a:avLst/>
          </a:prstGeom>
          <a:noFill/>
        </p:spPr>
        <p:txBody>
          <a:bodyPr wrap="none" rtlCol="0">
            <a:spAutoFit/>
          </a:bodyPr>
          <a:lstStyle/>
          <a:p>
            <a:r>
              <a:rPr lang="tr-TR" sz="2400" b="1" dirty="0">
                <a:solidFill>
                  <a:srgbClr val="FF0000"/>
                </a:solidFill>
              </a:rPr>
              <a:t>ÖRNEKLER</a:t>
            </a:r>
          </a:p>
          <a:p>
            <a:endParaRPr lang="tr-TR" dirty="0"/>
          </a:p>
          <a:p>
            <a:r>
              <a:rPr lang="tr-TR" sz="3200" u="sng" dirty="0">
                <a:hlinkClick r:id="rId3" action="ppaction://hlinkfile"/>
              </a:rPr>
              <a:t>1-Belge Yönetim Prosedürü</a:t>
            </a:r>
            <a:endParaRPr lang="tr-TR" sz="3200" u="sng" dirty="0"/>
          </a:p>
          <a:p>
            <a:endParaRPr lang="tr-TR" sz="3200" u="sng" dirty="0"/>
          </a:p>
          <a:p>
            <a:r>
              <a:rPr lang="tr-TR" sz="3200" u="sng" dirty="0">
                <a:hlinkClick r:id="rId4" action="ppaction://hlinkfile"/>
              </a:rPr>
              <a:t>2-Harç İade Formu</a:t>
            </a:r>
            <a:endParaRPr lang="tr-TR" sz="3200" u="sng" dirty="0"/>
          </a:p>
          <a:p>
            <a:endParaRPr lang="tr-TR" sz="3200" u="sng" dirty="0"/>
          </a:p>
          <a:p>
            <a:r>
              <a:rPr lang="tr-TR" sz="3200" u="sng" dirty="0">
                <a:hlinkClick r:id="rId5" action="ppaction://hlinkfile"/>
              </a:rPr>
              <a:t>3-</a:t>
            </a:r>
            <a:r>
              <a:rPr lang="tr-TR" sz="3200" dirty="0">
                <a:effectLst/>
                <a:latin typeface="Times New Roman" panose="02020603050405020304" pitchFamily="18" charset="0"/>
                <a:ea typeface="Times New Roman" panose="02020603050405020304" pitchFamily="18" charset="0"/>
                <a:cs typeface="Times New Roman" panose="02020603050405020304" pitchFamily="18" charset="0"/>
                <a:hlinkClick r:id="rId5" action="ppaction://hlinkfile"/>
              </a:rPr>
              <a:t>Sağlık Bilimleri Fakültesi  Yönetim Kurulu</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hlinkClick r:id="rId5" action="ppaction://hlinkfile"/>
            </a:endParaRPr>
          </a:p>
          <a:p>
            <a:r>
              <a:rPr lang="tr-TR" sz="3200" dirty="0">
                <a:effectLst/>
                <a:latin typeface="Times New Roman" panose="02020603050405020304" pitchFamily="18" charset="0"/>
                <a:ea typeface="Times New Roman" panose="02020603050405020304" pitchFamily="18" charset="0"/>
                <a:hlinkClick r:id="rId5" action="ppaction://hlinkfile"/>
              </a:rPr>
              <a:t>Toplantı Tutanağı</a:t>
            </a:r>
            <a:endParaRPr lang="tr-TR" sz="3200" u="sng" dirty="0"/>
          </a:p>
        </p:txBody>
      </p:sp>
    </p:spTree>
    <p:extLst>
      <p:ext uri="{BB962C8B-B14F-4D97-AF65-F5344CB8AC3E}">
        <p14:creationId xmlns:p14="http://schemas.microsoft.com/office/powerpoint/2010/main" val="417430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454730-6B07-70B0-CD1B-690AC405F7F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87CD50F-03AC-C21A-4073-6B0A46F14F70}"/>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BC091DA3-E5C2-3B02-56C2-55B40BB9028A}"/>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4" name="Metin kutusu 3">
            <a:extLst>
              <a:ext uri="{FF2B5EF4-FFF2-40B4-BE49-F238E27FC236}">
                <a16:creationId xmlns:a16="http://schemas.microsoft.com/office/drawing/2014/main" id="{AD510655-E055-8CA3-BF59-7C91893420C4}"/>
              </a:ext>
            </a:extLst>
          </p:cNvPr>
          <p:cNvSpPr txBox="1"/>
          <p:nvPr/>
        </p:nvSpPr>
        <p:spPr>
          <a:xfrm>
            <a:off x="1632155" y="1986116"/>
            <a:ext cx="9792929" cy="2554545"/>
          </a:xfrm>
          <a:prstGeom prst="rect">
            <a:avLst/>
          </a:prstGeom>
          <a:noFill/>
        </p:spPr>
        <p:txBody>
          <a:bodyPr wrap="square" rtlCol="0">
            <a:spAutoFit/>
          </a:bodyPr>
          <a:lstStyle/>
          <a:p>
            <a:pPr algn="just"/>
            <a:r>
              <a:rPr lang="tr-TR" sz="3200" b="1" dirty="0"/>
              <a:t>-Kurumlarda belgelerin oluşumu, kullanımı, arşiv değerlerine ve saklama sürelerine göre işlem yapılması (saklanması ve tasfiyesi) uzun bir süreçtir ve kurumlar bu sürecin tamamından sorumludurlar.</a:t>
            </a:r>
          </a:p>
        </p:txBody>
      </p:sp>
    </p:spTree>
    <p:extLst>
      <p:ext uri="{BB962C8B-B14F-4D97-AF65-F5344CB8AC3E}">
        <p14:creationId xmlns:p14="http://schemas.microsoft.com/office/powerpoint/2010/main" val="358733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B38826-0FCC-68A1-6686-B6A5E5CA7ED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994191C-4FB7-04BE-B691-1A48A72E6388}"/>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81FC25D5-8A76-DC06-78B7-27F38853D6B3}"/>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4" name="Metin kutusu 3">
            <a:extLst>
              <a:ext uri="{FF2B5EF4-FFF2-40B4-BE49-F238E27FC236}">
                <a16:creationId xmlns:a16="http://schemas.microsoft.com/office/drawing/2014/main" id="{D134B1B3-6797-D2E4-ADDF-881C6A027B33}"/>
              </a:ext>
            </a:extLst>
          </p:cNvPr>
          <p:cNvSpPr txBox="1"/>
          <p:nvPr/>
        </p:nvSpPr>
        <p:spPr>
          <a:xfrm>
            <a:off x="1632155" y="1986116"/>
            <a:ext cx="9792929" cy="3539430"/>
          </a:xfrm>
          <a:prstGeom prst="rect">
            <a:avLst/>
          </a:prstGeom>
          <a:noFill/>
        </p:spPr>
        <p:txBody>
          <a:bodyPr wrap="square" rtlCol="0">
            <a:spAutoFit/>
          </a:bodyPr>
          <a:lstStyle/>
          <a:p>
            <a:pPr algn="just"/>
            <a:r>
              <a:rPr lang="tr-TR" sz="3200" b="1" dirty="0"/>
              <a:t>-Belgeler oluşturulduğunda (üretildiğinde) veya kuruma/birime geldiğinde organizasyonel ve fonksiyonel </a:t>
            </a:r>
            <a:r>
              <a:rPr lang="tr-TR" sz="3200" b="1" dirty="0" err="1"/>
              <a:t>provenansının</a:t>
            </a:r>
            <a:r>
              <a:rPr lang="tr-TR" sz="3200" b="1" dirty="0"/>
              <a:t> (aidiyetinin) belirlenmesi ve korunması, belgenin bileşenleriyle, diğer belgeler ve dosyalarla bağının kurulabilmesi dosya yapılarının sağlıklı oluşturulması ile sağlanabilir.</a:t>
            </a:r>
          </a:p>
        </p:txBody>
      </p:sp>
    </p:spTree>
    <p:extLst>
      <p:ext uri="{BB962C8B-B14F-4D97-AF65-F5344CB8AC3E}">
        <p14:creationId xmlns:p14="http://schemas.microsoft.com/office/powerpoint/2010/main" val="368464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8859F6-BEFE-9CD9-918F-A17C6BBC23E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4DF4AF3-6779-3EE1-A6D5-67AAE484ED0C}"/>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ED5F7FC-D8AB-5775-5F0A-6836B471C16C}"/>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4" name="Metin kutusu 3">
            <a:extLst>
              <a:ext uri="{FF2B5EF4-FFF2-40B4-BE49-F238E27FC236}">
                <a16:creationId xmlns:a16="http://schemas.microsoft.com/office/drawing/2014/main" id="{15B97CF3-C1D0-1F6C-2393-77A3ECBE4D58}"/>
              </a:ext>
            </a:extLst>
          </p:cNvPr>
          <p:cNvSpPr txBox="1"/>
          <p:nvPr/>
        </p:nvSpPr>
        <p:spPr>
          <a:xfrm>
            <a:off x="1199535" y="1470206"/>
            <a:ext cx="9792929" cy="4524315"/>
          </a:xfrm>
          <a:prstGeom prst="rect">
            <a:avLst/>
          </a:prstGeom>
          <a:noFill/>
        </p:spPr>
        <p:txBody>
          <a:bodyPr wrap="square" rtlCol="0">
            <a:spAutoFit/>
          </a:bodyPr>
          <a:lstStyle/>
          <a:p>
            <a:pPr algn="just"/>
            <a:r>
              <a:rPr lang="tr-TR" sz="3200" b="1" dirty="0"/>
              <a:t>-Dosyalama</a:t>
            </a:r>
            <a:r>
              <a:rPr lang="tr-TR" sz="3200" dirty="0"/>
              <a:t>; kurumsal faaliyetlerin ürünü olan belgelerin önceden belirlenmiş bir plan dâhilinde standart olarak düzenlenmesine yönelik işlemler bütünüdür. Dosya yapılarının oluşturulması ve dosyalama işlemi; kurumsal yapıyı yansıtacak, barındırdığı belgelerin bu yapıyla, ilgili olduğu diğer dosya ve belgelerle olan fonksiyonel ve mantıksal bağını fiziksel ve elektronik ortamda koruyacak şekilde yapılmalıdır.</a:t>
            </a:r>
            <a:endParaRPr lang="tr-TR" sz="3200" b="1" dirty="0"/>
          </a:p>
        </p:txBody>
      </p:sp>
    </p:spTree>
    <p:extLst>
      <p:ext uri="{BB962C8B-B14F-4D97-AF65-F5344CB8AC3E}">
        <p14:creationId xmlns:p14="http://schemas.microsoft.com/office/powerpoint/2010/main" val="52205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DC7232-6154-A3FA-42FF-FE1804384E6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F6FE46D-5925-8282-ACD0-10F85105C06D}"/>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17D67CC-A2A5-8DC8-E07B-4134BDE945AA}"/>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pic>
        <p:nvPicPr>
          <p:cNvPr id="6" name="Resim 5">
            <a:extLst>
              <a:ext uri="{FF2B5EF4-FFF2-40B4-BE49-F238E27FC236}">
                <a16:creationId xmlns:a16="http://schemas.microsoft.com/office/drawing/2014/main" id="{A8F8AA90-F6D5-B0EC-4028-A65EC407B28C}"/>
              </a:ext>
            </a:extLst>
          </p:cNvPr>
          <p:cNvPicPr>
            <a:picLocks noChangeAspect="1"/>
          </p:cNvPicPr>
          <p:nvPr/>
        </p:nvPicPr>
        <p:blipFill>
          <a:blip r:embed="rId3"/>
          <a:stretch>
            <a:fillRect/>
          </a:stretch>
        </p:blipFill>
        <p:spPr>
          <a:xfrm>
            <a:off x="1523604" y="2069166"/>
            <a:ext cx="9144792" cy="3604572"/>
          </a:xfrm>
          <a:prstGeom prst="rect">
            <a:avLst/>
          </a:prstGeom>
        </p:spPr>
      </p:pic>
    </p:spTree>
    <p:extLst>
      <p:ext uri="{BB962C8B-B14F-4D97-AF65-F5344CB8AC3E}">
        <p14:creationId xmlns:p14="http://schemas.microsoft.com/office/powerpoint/2010/main" val="112697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D1FAB7-7C3C-A4DD-ED3B-28A9C19CC49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FB0AF6E-8ACB-CE19-A649-22585884A724}"/>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9BFE67A-2341-209D-8B7B-54EE36B4CC4D}"/>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098ABB73-4D60-F7BC-1BE1-B954DA14A214}"/>
              </a:ext>
            </a:extLst>
          </p:cNvPr>
          <p:cNvSpPr txBox="1"/>
          <p:nvPr/>
        </p:nvSpPr>
        <p:spPr>
          <a:xfrm>
            <a:off x="1079910" y="1470206"/>
            <a:ext cx="10185400" cy="5016758"/>
          </a:xfrm>
          <a:prstGeom prst="rect">
            <a:avLst/>
          </a:prstGeom>
          <a:noFill/>
        </p:spPr>
        <p:txBody>
          <a:bodyPr wrap="square" rtlCol="0">
            <a:spAutoFit/>
          </a:bodyPr>
          <a:lstStyle/>
          <a:p>
            <a:r>
              <a:rPr lang="tr-TR" sz="3200" dirty="0"/>
              <a:t>Temelde dosya, “Konu Dosyası” ve “Vaka Dosyası” olmak üzere iki yapıda oluşur:</a:t>
            </a:r>
            <a:endParaRPr lang="tr-TR" sz="3200" b="1" dirty="0"/>
          </a:p>
          <a:p>
            <a:r>
              <a:rPr lang="tr-TR" sz="3200" b="1" dirty="0"/>
              <a:t>Konu dosyası,</a:t>
            </a:r>
            <a:r>
              <a:rPr lang="tr-TR" sz="3200" dirty="0"/>
              <a:t> belgelerin aynı veya benzer konularda olmalarına ve anlam ilişkilerine göre,</a:t>
            </a:r>
          </a:p>
          <a:p>
            <a:endParaRPr lang="tr-TR" sz="3200" dirty="0"/>
          </a:p>
          <a:p>
            <a:pPr algn="l"/>
            <a:r>
              <a:rPr lang="tr-TR" sz="3200" b="1" dirty="0"/>
              <a:t>Vaka dosyası,</a:t>
            </a:r>
            <a:r>
              <a:rPr lang="tr-TR" sz="3200" dirty="0"/>
              <a:t> belgelerin ilgili olduğu kişi, olay, proje gibi faaliyet, iş ve işlem bütünlüğüne göre, oluşturulan dosya/klasör yapılarını ifade eder. Örnek;</a:t>
            </a:r>
            <a:r>
              <a:rPr lang="tr-TR" sz="1800" b="0" i="0" u="none" strike="noStrike" baseline="0" dirty="0">
                <a:latin typeface="Arial" panose="020B0604020202020204" pitchFamily="34" charset="0"/>
              </a:rPr>
              <a:t> </a:t>
            </a:r>
            <a:r>
              <a:rPr lang="tr-TR" sz="3200" b="0" i="0" u="none" strike="noStrike" baseline="0" dirty="0">
                <a:latin typeface="Arial" panose="020B0604020202020204" pitchFamily="34" charset="0"/>
              </a:rPr>
              <a:t>Personel </a:t>
            </a:r>
            <a:r>
              <a:rPr lang="tr-TR" sz="3200" b="0" i="0" u="none" strike="noStrike" baseline="0" dirty="0">
                <a:latin typeface="ArialMT"/>
              </a:rPr>
              <a:t>özlük dosyası, </a:t>
            </a:r>
            <a:r>
              <a:rPr lang="tr-TR" sz="3200" b="0" i="0" u="none" strike="noStrike" baseline="0" dirty="0">
                <a:latin typeface="Arial" panose="020B0604020202020204" pitchFamily="34" charset="0"/>
              </a:rPr>
              <a:t>dava </a:t>
            </a:r>
            <a:r>
              <a:rPr lang="tr-TR" sz="3200" b="0" i="0" u="none" strike="noStrike" baseline="0" dirty="0">
                <a:latin typeface="ArialMT"/>
              </a:rPr>
              <a:t>dosyası, alım dosyası, </a:t>
            </a:r>
            <a:r>
              <a:rPr lang="tr-TR" sz="3200" b="0" i="0" u="none" strike="noStrike" baseline="0" dirty="0">
                <a:latin typeface="Arial" panose="020B0604020202020204" pitchFamily="34" charset="0"/>
              </a:rPr>
              <a:t>proje </a:t>
            </a:r>
            <a:r>
              <a:rPr lang="tr-TR" sz="3200" b="0" i="0" u="none" strike="noStrike" baseline="0" dirty="0">
                <a:latin typeface="ArialMT"/>
              </a:rPr>
              <a:t>dosyası vb.</a:t>
            </a:r>
          </a:p>
        </p:txBody>
      </p:sp>
    </p:spTree>
    <p:extLst>
      <p:ext uri="{BB962C8B-B14F-4D97-AF65-F5344CB8AC3E}">
        <p14:creationId xmlns:p14="http://schemas.microsoft.com/office/powerpoint/2010/main" val="358278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9625C1-328B-85D5-F1D0-0F4094A0215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89ED9A85-B7DF-C78E-AA61-732395C51944}"/>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2B799A79-D90E-9935-C8BB-1C9A3220E2C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pic>
        <p:nvPicPr>
          <p:cNvPr id="6" name="Resim 5">
            <a:extLst>
              <a:ext uri="{FF2B5EF4-FFF2-40B4-BE49-F238E27FC236}">
                <a16:creationId xmlns:a16="http://schemas.microsoft.com/office/drawing/2014/main" id="{ACFBF246-C955-19C0-553A-43F471BB511F}"/>
              </a:ext>
            </a:extLst>
          </p:cNvPr>
          <p:cNvPicPr>
            <a:picLocks noChangeAspect="1"/>
          </p:cNvPicPr>
          <p:nvPr/>
        </p:nvPicPr>
        <p:blipFill>
          <a:blip r:embed="rId3"/>
          <a:stretch>
            <a:fillRect/>
          </a:stretch>
        </p:blipFill>
        <p:spPr>
          <a:xfrm>
            <a:off x="838200" y="1829299"/>
            <a:ext cx="5440680" cy="3657917"/>
          </a:xfrm>
          <a:prstGeom prst="rect">
            <a:avLst/>
          </a:prstGeom>
        </p:spPr>
      </p:pic>
      <p:sp>
        <p:nvSpPr>
          <p:cNvPr id="7" name="Metin kutusu 6">
            <a:extLst>
              <a:ext uri="{FF2B5EF4-FFF2-40B4-BE49-F238E27FC236}">
                <a16:creationId xmlns:a16="http://schemas.microsoft.com/office/drawing/2014/main" id="{0C164336-6571-7652-9653-AF7714342B58}"/>
              </a:ext>
            </a:extLst>
          </p:cNvPr>
          <p:cNvSpPr txBox="1"/>
          <p:nvPr/>
        </p:nvSpPr>
        <p:spPr>
          <a:xfrm>
            <a:off x="7081520" y="2001520"/>
            <a:ext cx="4490720" cy="2785378"/>
          </a:xfrm>
          <a:prstGeom prst="rect">
            <a:avLst/>
          </a:prstGeom>
          <a:noFill/>
        </p:spPr>
        <p:txBody>
          <a:bodyPr wrap="square" rtlCol="0">
            <a:spAutoFit/>
          </a:bodyPr>
          <a:lstStyle/>
          <a:p>
            <a:r>
              <a:rPr lang="tr-TR" sz="2500" b="1" dirty="0"/>
              <a:t>Dosyalamada, dosyaların içerik ve işlem bütünlüğünün sağlanması, oluşumundan tasfiyesine bu bütünlüğünün korunması (bağlamından koparılmaması) gerekir.</a:t>
            </a:r>
          </a:p>
        </p:txBody>
      </p:sp>
    </p:spTree>
    <p:extLst>
      <p:ext uri="{BB962C8B-B14F-4D97-AF65-F5344CB8AC3E}">
        <p14:creationId xmlns:p14="http://schemas.microsoft.com/office/powerpoint/2010/main" val="118365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097C71-1BB6-F3D0-0845-C4A74CEA28B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DBE8C14-F48F-B1C3-F593-5B98BDB80358}"/>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E8C06F9-72AD-401C-E5D2-06087705434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77898DB5-0E8F-E763-4F9A-6EB282C4421F}"/>
              </a:ext>
            </a:extLst>
          </p:cNvPr>
          <p:cNvSpPr txBox="1"/>
          <p:nvPr/>
        </p:nvSpPr>
        <p:spPr>
          <a:xfrm>
            <a:off x="838200" y="2212258"/>
            <a:ext cx="10872019" cy="3170099"/>
          </a:xfrm>
          <a:prstGeom prst="rect">
            <a:avLst/>
          </a:prstGeom>
          <a:noFill/>
        </p:spPr>
        <p:txBody>
          <a:bodyPr wrap="square" rtlCol="0">
            <a:spAutoFit/>
          </a:bodyPr>
          <a:lstStyle/>
          <a:p>
            <a:pPr algn="just"/>
            <a:r>
              <a:rPr lang="tr-TR" sz="2000" b="1" i="0" u="none" strike="noStrike" baseline="0" dirty="0">
                <a:solidFill>
                  <a:srgbClr val="C10000"/>
                </a:solidFill>
                <a:latin typeface="+mj-lt"/>
              </a:rPr>
              <a:t>SAKLAMA PLANI</a:t>
            </a:r>
          </a:p>
          <a:p>
            <a:pPr algn="just"/>
            <a:r>
              <a:rPr lang="tr-TR" sz="2000" b="1" i="0" u="none" strike="noStrike" baseline="0" dirty="0">
                <a:solidFill>
                  <a:srgbClr val="000000"/>
                </a:solidFill>
                <a:latin typeface="+mj-lt"/>
              </a:rPr>
              <a:t>Kurumlar, belgelerinin arşiv değerlerini ve saklama sürelerini ve bu süreleri tamamladıklarında hangi işleme tabi tutulacaklarını belirten saklama planlarını hazırlar. TS 13298’e göre; dosya planı ile sisteme dahil edilen her bir eleman (belge, dosya/klasör ve serileri) için saklama planında bir saklama süresi tanımlanmalıdır.</a:t>
            </a:r>
          </a:p>
          <a:p>
            <a:pPr algn="just"/>
            <a:endParaRPr lang="tr-TR" sz="2000" b="1" i="0" u="none" strike="noStrike" baseline="0" dirty="0">
              <a:solidFill>
                <a:srgbClr val="C10000"/>
              </a:solidFill>
              <a:latin typeface="+mj-lt"/>
            </a:endParaRPr>
          </a:p>
          <a:p>
            <a:pPr algn="just"/>
            <a:r>
              <a:rPr lang="tr-TR" sz="2000" b="1" i="0" u="none" strike="noStrike" baseline="0" dirty="0">
                <a:solidFill>
                  <a:srgbClr val="C10000"/>
                </a:solidFill>
                <a:latin typeface="+mj-lt"/>
              </a:rPr>
              <a:t>Saklama Kriterleri</a:t>
            </a:r>
          </a:p>
          <a:p>
            <a:pPr algn="just"/>
            <a:r>
              <a:rPr lang="tr-TR" sz="2000" b="1" i="0" u="none" strike="noStrike" baseline="0" dirty="0">
                <a:solidFill>
                  <a:srgbClr val="000000"/>
                </a:solidFill>
                <a:latin typeface="+mj-lt"/>
              </a:rPr>
              <a:t>Belgelerin arşiv değerleri saklama kriterlerine göre belirlenir. TS 13298’e göre saklama kriterleri; </a:t>
            </a:r>
            <a:r>
              <a:rPr lang="tr-TR" sz="2000" b="1" i="0" u="none" strike="noStrike" baseline="0" dirty="0">
                <a:solidFill>
                  <a:srgbClr val="C00000"/>
                </a:solidFill>
                <a:latin typeface="+mj-lt"/>
              </a:rPr>
              <a:t>“idari, hukuki, mali ve tarihi” </a:t>
            </a:r>
            <a:r>
              <a:rPr lang="tr-TR" sz="2000" b="1" i="0" u="none" strike="noStrike" baseline="0" dirty="0">
                <a:solidFill>
                  <a:srgbClr val="000000"/>
                </a:solidFill>
                <a:latin typeface="+mj-lt"/>
              </a:rPr>
              <a:t>olarak belirtilmiştir. Belgelerin birden fazla saklama kriteri bulunabilir.</a:t>
            </a:r>
            <a:endParaRPr lang="tr-TR" sz="2000" b="1" dirty="0">
              <a:latin typeface="+mj-lt"/>
            </a:endParaRPr>
          </a:p>
        </p:txBody>
      </p:sp>
    </p:spTree>
    <p:extLst>
      <p:ext uri="{BB962C8B-B14F-4D97-AF65-F5344CB8AC3E}">
        <p14:creationId xmlns:p14="http://schemas.microsoft.com/office/powerpoint/2010/main" val="75481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A36DDD-A13F-C59B-5D81-280968EFF36A}"/>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65DDA83-423D-A9F6-FEDE-4CF53628CD7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04BD016C-878A-387B-54AA-71D4F09CF72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CC357D21-DBAA-14EE-7063-028D1661D92F}"/>
              </a:ext>
            </a:extLst>
          </p:cNvPr>
          <p:cNvSpPr txBox="1"/>
          <p:nvPr/>
        </p:nvSpPr>
        <p:spPr>
          <a:xfrm>
            <a:off x="838200" y="2212258"/>
            <a:ext cx="10872019" cy="3785652"/>
          </a:xfrm>
          <a:prstGeom prst="rect">
            <a:avLst/>
          </a:prstGeom>
          <a:noFill/>
        </p:spPr>
        <p:txBody>
          <a:bodyPr wrap="square" rtlCol="0">
            <a:spAutoFit/>
          </a:bodyPr>
          <a:lstStyle/>
          <a:p>
            <a:r>
              <a:rPr lang="tr-TR" sz="2400" b="1" dirty="0">
                <a:solidFill>
                  <a:srgbClr val="C00000"/>
                </a:solidFill>
              </a:rPr>
              <a:t>Arşiv belgesi:</a:t>
            </a:r>
            <a:br>
              <a:rPr lang="tr-TR" sz="2400" b="1" dirty="0"/>
            </a:br>
            <a:r>
              <a:rPr lang="tr-TR" sz="2400" b="1" dirty="0"/>
              <a:t>Son işlem tarihi üzerinden yirmi yıl geçmiş veya on beş yıl geçtikten sonra kesin sonuca bağlanmış bulunan ve günlük iş akışı içinde işlevi bulunmayan, varsa tâbi olduğu diğer mevzuatlar ile saklama planlarındaki saklama sürelerini tamamlayan, üretim biçimleri, donanım ortamları ne şekilde olursa olsun geleceğe, tarihi, siyasi, sosyal, kültürel, hukuki, idari, askeri, iktisadi, dini, ilmi, edebi, estetik, biyografik, </a:t>
            </a:r>
            <a:r>
              <a:rPr lang="tr-TR" sz="2400" b="1" dirty="0" err="1"/>
              <a:t>jeneolojik</a:t>
            </a:r>
            <a:r>
              <a:rPr lang="tr-TR" sz="2400" b="1" dirty="0"/>
              <a:t> ve teknik herhangi bir değer olarak intikal etmesi gereken ve bir bilgiyi içeren yazılmış, çizilmiş, resmedilmiş, görüntülü, sesli veya elektronik ortamlarda üretilmiş belgedir.</a:t>
            </a:r>
            <a:endParaRPr lang="tr-TR" sz="2400" b="1" dirty="0">
              <a:latin typeface="+mj-lt"/>
            </a:endParaRPr>
          </a:p>
        </p:txBody>
      </p:sp>
    </p:spTree>
    <p:extLst>
      <p:ext uri="{BB962C8B-B14F-4D97-AF65-F5344CB8AC3E}">
        <p14:creationId xmlns:p14="http://schemas.microsoft.com/office/powerpoint/2010/main" val="296631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9ECCA3-9002-4FFD-E389-8435D1B3D29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C5A9583-AA94-65C1-C24A-B60B9371D176}"/>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DF29F7FE-D9A3-D7CC-3B60-CD1B09430BA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1.EĞİTİMİN AMACI ve HEDEFLERİ</a:t>
            </a:r>
          </a:p>
        </p:txBody>
      </p:sp>
      <p:sp>
        <p:nvSpPr>
          <p:cNvPr id="3" name="Metin kutusu 2">
            <a:extLst>
              <a:ext uri="{FF2B5EF4-FFF2-40B4-BE49-F238E27FC236}">
                <a16:creationId xmlns:a16="http://schemas.microsoft.com/office/drawing/2014/main" id="{313DB563-BDA1-A06B-F115-7FC865521521}"/>
              </a:ext>
            </a:extLst>
          </p:cNvPr>
          <p:cNvSpPr txBox="1"/>
          <p:nvPr/>
        </p:nvSpPr>
        <p:spPr>
          <a:xfrm>
            <a:off x="364449" y="1829299"/>
            <a:ext cx="9733280" cy="5509200"/>
          </a:xfrm>
          <a:prstGeom prst="rect">
            <a:avLst/>
          </a:prstGeom>
          <a:noFill/>
        </p:spPr>
        <p:txBody>
          <a:bodyPr wrap="square" rtlCol="0">
            <a:spAutoFit/>
          </a:bodyPr>
          <a:lstStyle/>
          <a:p>
            <a:pPr marL="457200" indent="-457200" algn="just">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Belge yönetiminin kurumsal ve stratejik önemini kavramak.</a:t>
            </a:r>
          </a:p>
          <a:p>
            <a:pPr marL="457200" indent="-457200" algn="just">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Belge yaşam döngüsünü anlamak.</a:t>
            </a:r>
          </a:p>
          <a:p>
            <a:pPr marL="457200" indent="-457200" algn="just">
              <a:buFont typeface="Arial" panose="020B0604020202020204" pitchFamily="34" charset="0"/>
              <a:buChar char="•"/>
            </a:pPr>
            <a:r>
              <a:rPr lang="tr-TR" sz="3200" b="1" dirty="0">
                <a:latin typeface="Times New Roman" panose="02020603050405020304" pitchFamily="18" charset="0"/>
                <a:ea typeface="Calibri" panose="020F0502020204030204" pitchFamily="34" charset="0"/>
                <a:cs typeface="Times New Roman" panose="02020603050405020304" pitchFamily="18" charset="0"/>
              </a:rPr>
              <a:t>Belge Yönetim  Prosedürünün Üniversitemiz birimlerinde etkin kullanılmasını sağlamak.</a:t>
            </a:r>
          </a:p>
          <a:p>
            <a:pPr marL="457200" indent="-457200" algn="just">
              <a:buFont typeface="Arial" panose="020B0604020202020204" pitchFamily="34" charset="0"/>
              <a:buChar char="•"/>
            </a:pP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Dosya</a:t>
            </a:r>
            <a:r>
              <a:rPr lang="tr-TR" sz="3200" b="1" dirty="0">
                <a:latin typeface="Times New Roman" panose="02020603050405020304" pitchFamily="18" charset="0"/>
                <a:ea typeface="Calibri" panose="020F0502020204030204" pitchFamily="34" charset="0"/>
                <a:cs typeface="Times New Roman" panose="02020603050405020304" pitchFamily="18" charset="0"/>
              </a:rPr>
              <a:t>-Saklama planlarını öğrenmek ve kullanmak.</a:t>
            </a:r>
          </a:p>
          <a:p>
            <a:pPr marL="457200" indent="-457200" algn="just">
              <a:buFont typeface="Arial" panose="020B0604020202020204" pitchFamily="34" charset="0"/>
              <a:buChar char="•"/>
            </a:pP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Ayıklama ve </a:t>
            </a:r>
            <a:r>
              <a:rPr lang="tr-TR" sz="3200" b="1" dirty="0">
                <a:latin typeface="Times New Roman" panose="02020603050405020304" pitchFamily="18" charset="0"/>
                <a:ea typeface="Calibri" panose="020F0502020204030204" pitchFamily="34" charset="0"/>
                <a:cs typeface="Times New Roman" panose="02020603050405020304" pitchFamily="18" charset="0"/>
              </a:rPr>
              <a:t>i</a:t>
            </a: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mha süreçlerini öğrenmek ve uygulamak.</a:t>
            </a:r>
          </a:p>
          <a:p>
            <a:pPr marL="457200" indent="-457200" algn="just">
              <a:buFont typeface="Arial" panose="020B0604020202020204" pitchFamily="34" charset="0"/>
              <a:buChar char="•"/>
            </a:pPr>
            <a:r>
              <a:rPr lang="tr-TR" sz="3200" b="1" dirty="0">
                <a:latin typeface="Times New Roman" panose="02020603050405020304" pitchFamily="18" charset="0"/>
                <a:ea typeface="Calibri" panose="020F0502020204030204" pitchFamily="34" charset="0"/>
                <a:cs typeface="Times New Roman" panose="02020603050405020304" pitchFamily="18" charset="0"/>
              </a:rPr>
              <a:t>Arşiv mekanlarının mevzuatlar doğrultusunda düzenlenmesini sağlamak.</a:t>
            </a: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18A0E051-A8CD-9829-C95C-65F99BA5F190}"/>
              </a:ext>
            </a:extLst>
          </p:cNvPr>
          <p:cNvSpPr txBox="1"/>
          <p:nvPr/>
        </p:nvSpPr>
        <p:spPr>
          <a:xfrm>
            <a:off x="4703097" y="1208596"/>
            <a:ext cx="1757212" cy="523220"/>
          </a:xfrm>
          <a:prstGeom prst="rect">
            <a:avLst/>
          </a:prstGeom>
          <a:noFill/>
        </p:spPr>
        <p:txBody>
          <a:bodyPr wrap="none" rtlCol="0">
            <a:spAutoFit/>
          </a:bodyPr>
          <a:lstStyle/>
          <a:p>
            <a:r>
              <a:rPr lang="tr-TR" sz="2800" b="1" dirty="0">
                <a:solidFill>
                  <a:srgbClr val="FF0000"/>
                </a:solidFill>
              </a:rPr>
              <a:t>Hedefler:</a:t>
            </a:r>
          </a:p>
        </p:txBody>
      </p:sp>
    </p:spTree>
    <p:extLst>
      <p:ext uri="{BB962C8B-B14F-4D97-AF65-F5344CB8AC3E}">
        <p14:creationId xmlns:p14="http://schemas.microsoft.com/office/powerpoint/2010/main" val="6547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FE0192-2B53-B4D4-C9F1-76D2949510B0}"/>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0969C0E-680F-371E-5FF7-9E9B29FCF973}"/>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BD2AF31-F64C-FE33-B025-93C81F75761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2EA5A9E1-07D5-AE65-C6EA-44C23B1958AC}"/>
              </a:ext>
            </a:extLst>
          </p:cNvPr>
          <p:cNvSpPr txBox="1"/>
          <p:nvPr/>
        </p:nvSpPr>
        <p:spPr>
          <a:xfrm>
            <a:off x="838200" y="2212258"/>
            <a:ext cx="10872019" cy="2862322"/>
          </a:xfrm>
          <a:prstGeom prst="rect">
            <a:avLst/>
          </a:prstGeom>
          <a:noFill/>
        </p:spPr>
        <p:txBody>
          <a:bodyPr wrap="square" rtlCol="0">
            <a:spAutoFit/>
          </a:bodyPr>
          <a:lstStyle/>
          <a:p>
            <a:pPr algn="just"/>
            <a:r>
              <a:rPr lang="tr-TR" sz="3200" b="1" dirty="0">
                <a:solidFill>
                  <a:srgbClr val="C00000"/>
                </a:solidFill>
                <a:latin typeface="+mj-lt"/>
              </a:rPr>
              <a:t>Arşivlik belge</a:t>
            </a:r>
            <a:r>
              <a:rPr lang="tr-TR" sz="3200" b="1" dirty="0">
                <a:latin typeface="+mj-lt"/>
              </a:rPr>
              <a:t>:</a:t>
            </a:r>
          </a:p>
          <a:p>
            <a:pPr algn="just"/>
            <a:r>
              <a:rPr lang="tr-TR" sz="3200" b="1" dirty="0">
                <a:latin typeface="+mj-lt"/>
              </a:rPr>
              <a:t>Süre bakımından arşiv belgesi vasfını kazanmayan veya bu süreyi doldurmasına rağmen güncelliğini kaybetmeyen, hizmetin yürütülmesi açısından işlevi olan belgedir.</a:t>
            </a:r>
          </a:p>
          <a:p>
            <a:pPr algn="just"/>
            <a:endParaRPr lang="tr-TR" sz="2000" b="1" dirty="0">
              <a:latin typeface="+mj-lt"/>
            </a:endParaRPr>
          </a:p>
        </p:txBody>
      </p:sp>
    </p:spTree>
    <p:extLst>
      <p:ext uri="{BB962C8B-B14F-4D97-AF65-F5344CB8AC3E}">
        <p14:creationId xmlns:p14="http://schemas.microsoft.com/office/powerpoint/2010/main" val="3075777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73EDE3-5BD8-2427-16C5-399802CB9B01}"/>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D6516C7-5D0F-4E83-2274-FAB2EAF288A9}"/>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28F914F-220B-689C-94AC-BD9C0B021994}"/>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pic>
        <p:nvPicPr>
          <p:cNvPr id="6" name="Resim 5">
            <a:extLst>
              <a:ext uri="{FF2B5EF4-FFF2-40B4-BE49-F238E27FC236}">
                <a16:creationId xmlns:a16="http://schemas.microsoft.com/office/drawing/2014/main" id="{34C0310F-9735-0ABE-6E49-48697D26B200}"/>
              </a:ext>
            </a:extLst>
          </p:cNvPr>
          <p:cNvPicPr>
            <a:picLocks noChangeAspect="1"/>
          </p:cNvPicPr>
          <p:nvPr/>
        </p:nvPicPr>
        <p:blipFill>
          <a:blip r:embed="rId3"/>
          <a:stretch>
            <a:fillRect/>
          </a:stretch>
        </p:blipFill>
        <p:spPr>
          <a:xfrm>
            <a:off x="2333664" y="1580447"/>
            <a:ext cx="7138968" cy="4927868"/>
          </a:xfrm>
          <a:prstGeom prst="rect">
            <a:avLst/>
          </a:prstGeom>
        </p:spPr>
      </p:pic>
    </p:spTree>
    <p:extLst>
      <p:ext uri="{BB962C8B-B14F-4D97-AF65-F5344CB8AC3E}">
        <p14:creationId xmlns:p14="http://schemas.microsoft.com/office/powerpoint/2010/main" val="3443374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07DD17-2527-CEB0-4622-4990B6BFF4A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79F8568-4339-03FE-2FB4-6DCC5DEF73F4}"/>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B3050B45-4313-E6F0-50E2-9DEC86A0EEC5}"/>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pic>
        <p:nvPicPr>
          <p:cNvPr id="4" name="Resim 3">
            <a:extLst>
              <a:ext uri="{FF2B5EF4-FFF2-40B4-BE49-F238E27FC236}">
                <a16:creationId xmlns:a16="http://schemas.microsoft.com/office/drawing/2014/main" id="{B1B85A60-661C-8945-480E-0F2CD6F956E9}"/>
              </a:ext>
            </a:extLst>
          </p:cNvPr>
          <p:cNvPicPr>
            <a:picLocks noChangeAspect="1"/>
          </p:cNvPicPr>
          <p:nvPr/>
        </p:nvPicPr>
        <p:blipFill>
          <a:blip r:embed="rId3"/>
          <a:stretch>
            <a:fillRect/>
          </a:stretch>
        </p:blipFill>
        <p:spPr>
          <a:xfrm>
            <a:off x="1682408" y="1470206"/>
            <a:ext cx="9009473" cy="4465489"/>
          </a:xfrm>
          <a:prstGeom prst="rect">
            <a:avLst/>
          </a:prstGeom>
        </p:spPr>
      </p:pic>
    </p:spTree>
    <p:extLst>
      <p:ext uri="{BB962C8B-B14F-4D97-AF65-F5344CB8AC3E}">
        <p14:creationId xmlns:p14="http://schemas.microsoft.com/office/powerpoint/2010/main" val="392340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EB9AE3-B0B6-AC99-F4D5-8B5BF5596EE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8E826AE-D87F-5DE7-DF93-F799EC2C70A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C6F26D22-7F5B-1C20-3A72-92DCFD826D8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pic>
        <p:nvPicPr>
          <p:cNvPr id="6" name="Resim 5">
            <a:extLst>
              <a:ext uri="{FF2B5EF4-FFF2-40B4-BE49-F238E27FC236}">
                <a16:creationId xmlns:a16="http://schemas.microsoft.com/office/drawing/2014/main" id="{1B737A82-A4DA-AF66-981A-7E678A6C6A93}"/>
              </a:ext>
            </a:extLst>
          </p:cNvPr>
          <p:cNvPicPr>
            <a:picLocks noChangeAspect="1"/>
          </p:cNvPicPr>
          <p:nvPr/>
        </p:nvPicPr>
        <p:blipFill>
          <a:blip r:embed="rId3"/>
          <a:stretch>
            <a:fillRect/>
          </a:stretch>
        </p:blipFill>
        <p:spPr>
          <a:xfrm>
            <a:off x="2042160" y="2290937"/>
            <a:ext cx="8524382" cy="4008263"/>
          </a:xfrm>
          <a:prstGeom prst="rect">
            <a:avLst/>
          </a:prstGeom>
        </p:spPr>
      </p:pic>
    </p:spTree>
    <p:extLst>
      <p:ext uri="{BB962C8B-B14F-4D97-AF65-F5344CB8AC3E}">
        <p14:creationId xmlns:p14="http://schemas.microsoft.com/office/powerpoint/2010/main" val="110874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B5F234-95F3-20D3-20E6-AEEADF88D3C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968ACB8-4367-3CC4-A42D-53684A41CC88}"/>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1984B56-0B56-31F0-EABE-663D5C5E79D2}"/>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1D8480E6-2A26-626C-1FA0-E27AB9FF4A18}"/>
              </a:ext>
            </a:extLst>
          </p:cNvPr>
          <p:cNvSpPr txBox="1"/>
          <p:nvPr/>
        </p:nvSpPr>
        <p:spPr>
          <a:xfrm>
            <a:off x="1015999" y="2516597"/>
            <a:ext cx="10515600" cy="2308324"/>
          </a:xfrm>
          <a:prstGeom prst="rect">
            <a:avLst/>
          </a:prstGeom>
          <a:noFill/>
        </p:spPr>
        <p:txBody>
          <a:bodyPr wrap="square" rtlCol="0">
            <a:spAutoFit/>
          </a:bodyPr>
          <a:lstStyle/>
          <a:p>
            <a:pPr algn="ctr"/>
            <a:r>
              <a:rPr lang="tr-TR" sz="2400" b="1" i="0" u="none" strike="noStrike" baseline="0" dirty="0">
                <a:solidFill>
                  <a:srgbClr val="C10000"/>
                </a:solidFill>
                <a:latin typeface="+mj-lt"/>
              </a:rPr>
              <a:t>Saklama Süreleri</a:t>
            </a:r>
          </a:p>
          <a:p>
            <a:pPr algn="just"/>
            <a:r>
              <a:rPr lang="tr-TR" sz="2400" b="1" i="0" u="none" strike="noStrike" baseline="0" dirty="0">
                <a:solidFill>
                  <a:srgbClr val="000000"/>
                </a:solidFill>
                <a:latin typeface="+mj-lt"/>
              </a:rPr>
              <a:t>Her bir saklama kriterine göre belgenin ne kadar süre saklanacaklarını belirtir. TS 13298’e göre</a:t>
            </a:r>
          </a:p>
          <a:p>
            <a:pPr algn="just"/>
            <a:r>
              <a:rPr lang="tr-TR" sz="2400" b="1" i="0" u="none" strike="noStrike" baseline="0" dirty="0">
                <a:solidFill>
                  <a:srgbClr val="000000"/>
                </a:solidFill>
                <a:latin typeface="+mj-lt"/>
              </a:rPr>
              <a:t>saklama süresi 1-100 yıl olarak belirtilir. Bunun üzerinde saklama süresi tanımlanmaz, sürekli</a:t>
            </a:r>
          </a:p>
          <a:p>
            <a:pPr algn="just"/>
            <a:r>
              <a:rPr lang="tr-TR" sz="2400" b="1" i="0" u="none" strike="noStrike" baseline="0" dirty="0">
                <a:solidFill>
                  <a:srgbClr val="000000"/>
                </a:solidFill>
                <a:latin typeface="+mj-lt"/>
              </a:rPr>
              <a:t>(B) saklanır.</a:t>
            </a:r>
            <a:endParaRPr lang="tr-TR" sz="2400" b="1" dirty="0">
              <a:latin typeface="+mj-lt"/>
            </a:endParaRPr>
          </a:p>
        </p:txBody>
      </p:sp>
    </p:spTree>
    <p:extLst>
      <p:ext uri="{BB962C8B-B14F-4D97-AF65-F5344CB8AC3E}">
        <p14:creationId xmlns:p14="http://schemas.microsoft.com/office/powerpoint/2010/main" val="77937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D794BD-26F5-3FE5-5213-485BF306045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0BD08CBE-CFE6-9DBE-F410-6260ABBE8CE1}"/>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7C42AF3-B086-2D13-C4C9-DC4832AFDF71}"/>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0839C02F-D3EA-C573-6D99-AF3DD37DC783}"/>
              </a:ext>
            </a:extLst>
          </p:cNvPr>
          <p:cNvSpPr txBox="1"/>
          <p:nvPr/>
        </p:nvSpPr>
        <p:spPr>
          <a:xfrm>
            <a:off x="1330631" y="2772237"/>
            <a:ext cx="9769987" cy="1569660"/>
          </a:xfrm>
          <a:prstGeom prst="rect">
            <a:avLst/>
          </a:prstGeom>
          <a:noFill/>
        </p:spPr>
        <p:txBody>
          <a:bodyPr wrap="square" rtlCol="0">
            <a:spAutoFit/>
          </a:bodyPr>
          <a:lstStyle/>
          <a:p>
            <a:pPr algn="ctr"/>
            <a:r>
              <a:rPr lang="tr-TR" sz="2400" b="1" i="0" u="none" strike="noStrike" baseline="0" dirty="0">
                <a:solidFill>
                  <a:srgbClr val="C10000"/>
                </a:solidFill>
                <a:latin typeface="+mj-lt"/>
              </a:rPr>
              <a:t>Tasfiye İşlem Tanımları</a:t>
            </a:r>
          </a:p>
          <a:p>
            <a:pPr algn="just"/>
            <a:r>
              <a:rPr lang="tr-TR" sz="2400" b="1" i="0" u="none" strike="noStrike" baseline="0" dirty="0">
                <a:solidFill>
                  <a:srgbClr val="000000"/>
                </a:solidFill>
                <a:latin typeface="+mj-lt"/>
              </a:rPr>
              <a:t>Saklama planında belirtilen süre tamamlandığında yapılacak işlemi belirtir. “Sürekli saklama, değerlendirme ve tasfiye (transfer ve imha)” işlemlerini ifade eder.</a:t>
            </a:r>
            <a:endParaRPr lang="tr-TR" sz="3200" b="1" dirty="0">
              <a:latin typeface="+mj-lt"/>
            </a:endParaRPr>
          </a:p>
        </p:txBody>
      </p:sp>
    </p:spTree>
    <p:extLst>
      <p:ext uri="{BB962C8B-B14F-4D97-AF65-F5344CB8AC3E}">
        <p14:creationId xmlns:p14="http://schemas.microsoft.com/office/powerpoint/2010/main" val="3717352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12FC6-02CC-7CFC-E71E-B0DA651487C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36C884F-FC2B-EBA6-6DCF-27CABF625F1C}"/>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98F1962D-869C-4C7B-EEA4-D9947C0C056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3A4BC17D-4E91-362D-8712-2CC6E724D500}"/>
              </a:ext>
            </a:extLst>
          </p:cNvPr>
          <p:cNvSpPr txBox="1"/>
          <p:nvPr/>
        </p:nvSpPr>
        <p:spPr>
          <a:xfrm>
            <a:off x="1084825" y="1690688"/>
            <a:ext cx="9769987" cy="3046988"/>
          </a:xfrm>
          <a:prstGeom prst="rect">
            <a:avLst/>
          </a:prstGeom>
          <a:noFill/>
        </p:spPr>
        <p:txBody>
          <a:bodyPr wrap="square" rtlCol="0">
            <a:spAutoFit/>
          </a:bodyPr>
          <a:lstStyle/>
          <a:p>
            <a:pPr algn="ctr"/>
            <a:r>
              <a:rPr lang="tr-TR" sz="2400" b="1" i="0" u="none" strike="noStrike" baseline="0" dirty="0">
                <a:solidFill>
                  <a:srgbClr val="C10000"/>
                </a:solidFill>
                <a:latin typeface="+mj-lt"/>
              </a:rPr>
              <a:t>Tasfiye İşlem Tanımları</a:t>
            </a:r>
          </a:p>
          <a:p>
            <a:pPr algn="l"/>
            <a:r>
              <a:rPr lang="tr-TR" sz="2400" b="1" dirty="0">
                <a:solidFill>
                  <a:srgbClr val="C10000"/>
                </a:solidFill>
                <a:latin typeface="Arial" panose="020B0604020202020204" pitchFamily="34" charset="0"/>
              </a:rPr>
              <a:t>A-</a:t>
            </a:r>
            <a:r>
              <a:rPr lang="tr-TR" sz="2400" b="1" i="0" u="none" strike="noStrike" baseline="0" dirty="0">
                <a:solidFill>
                  <a:srgbClr val="C10000"/>
                </a:solidFill>
                <a:latin typeface="Arial" panose="020B0604020202020204" pitchFamily="34" charset="0"/>
              </a:rPr>
              <a:t>Transfer </a:t>
            </a:r>
            <a:r>
              <a:rPr lang="tr-TR" sz="2400" b="1" i="0" u="none" strike="noStrike" baseline="0" dirty="0">
                <a:solidFill>
                  <a:srgbClr val="C10000"/>
                </a:solidFill>
                <a:latin typeface="Arial-BoldMT"/>
              </a:rPr>
              <a:t>[Arşiv </a:t>
            </a:r>
            <a:r>
              <a:rPr lang="tr-TR" sz="2400" b="1" i="0" u="none" strike="noStrike" baseline="0" dirty="0">
                <a:solidFill>
                  <a:srgbClr val="C10000"/>
                </a:solidFill>
                <a:latin typeface="Arial" panose="020B0604020202020204" pitchFamily="34" charset="0"/>
              </a:rPr>
              <a:t>Belgesi]: </a:t>
            </a:r>
            <a:r>
              <a:rPr lang="tr-TR" sz="2400" b="0" i="0" u="none" strike="noStrike" baseline="0" dirty="0">
                <a:solidFill>
                  <a:srgbClr val="000000"/>
                </a:solidFill>
                <a:latin typeface="Arial" panose="020B0604020202020204" pitchFamily="34" charset="0"/>
              </a:rPr>
              <a:t>Saklama </a:t>
            </a:r>
            <a:r>
              <a:rPr lang="tr-TR" sz="2400" b="0" i="0" u="none" strike="noStrike" baseline="0" dirty="0">
                <a:solidFill>
                  <a:srgbClr val="000000"/>
                </a:solidFill>
                <a:latin typeface="ArialMT"/>
              </a:rPr>
              <a:t>süresini tamamladığında sürekli </a:t>
            </a:r>
            <a:r>
              <a:rPr lang="tr-TR" sz="2400" b="0" i="0" u="none" strike="noStrike" baseline="0" dirty="0">
                <a:solidFill>
                  <a:srgbClr val="000000"/>
                </a:solidFill>
                <a:latin typeface="Arial" panose="020B0604020202020204" pitchFamily="34" charset="0"/>
              </a:rPr>
              <a:t>saklanmak </a:t>
            </a:r>
            <a:r>
              <a:rPr lang="tr-TR" sz="2400" b="0" i="0" u="none" strike="noStrike" baseline="0" dirty="0">
                <a:solidFill>
                  <a:srgbClr val="000000"/>
                </a:solidFill>
                <a:latin typeface="ArialMT"/>
              </a:rPr>
              <a:t>üzere </a:t>
            </a:r>
            <a:r>
              <a:rPr lang="tr-TR" sz="2400" b="0" i="0" u="none" strike="noStrike" baseline="0" dirty="0">
                <a:solidFill>
                  <a:srgbClr val="000000"/>
                </a:solidFill>
                <a:latin typeface="Arial" panose="020B0604020202020204" pitchFamily="34" charset="0"/>
              </a:rPr>
              <a:t>Devlet </a:t>
            </a:r>
            <a:r>
              <a:rPr lang="tr-TR" sz="2400" b="0" i="0" u="none" strike="noStrike" baseline="0" dirty="0">
                <a:solidFill>
                  <a:srgbClr val="000000"/>
                </a:solidFill>
                <a:latin typeface="ArialMT"/>
              </a:rPr>
              <a:t>Arşivleri Başkanlığına </a:t>
            </a:r>
            <a:r>
              <a:rPr lang="tr-TR" sz="2400" b="0" i="0" u="none" strike="noStrike" baseline="0" dirty="0">
                <a:solidFill>
                  <a:srgbClr val="000000"/>
                </a:solidFill>
                <a:latin typeface="Arial" panose="020B0604020202020204" pitchFamily="34" charset="0"/>
              </a:rPr>
              <a:t>transfer edilir.</a:t>
            </a:r>
          </a:p>
          <a:p>
            <a:pPr algn="l"/>
            <a:endParaRPr lang="tr-TR" sz="2400" b="0" i="0" u="none" strike="noStrike" baseline="0" dirty="0">
              <a:solidFill>
                <a:srgbClr val="000000"/>
              </a:solidFill>
              <a:latin typeface="Arial" panose="020B0604020202020204" pitchFamily="34" charset="0"/>
            </a:endParaRPr>
          </a:p>
          <a:p>
            <a:pPr algn="l"/>
            <a:r>
              <a:rPr lang="tr-TR" sz="2400" b="1" i="0" u="none" strike="noStrike" baseline="0" dirty="0">
                <a:solidFill>
                  <a:srgbClr val="C10000"/>
                </a:solidFill>
                <a:latin typeface="Arial" panose="020B0604020202020204" pitchFamily="34" charset="0"/>
              </a:rPr>
              <a:t>B- </a:t>
            </a:r>
            <a:r>
              <a:rPr lang="tr-TR" sz="2400" b="1" i="0" u="none" strike="noStrike" baseline="0" dirty="0">
                <a:solidFill>
                  <a:srgbClr val="C10000"/>
                </a:solidFill>
                <a:latin typeface="Arial-BoldMT"/>
              </a:rPr>
              <a:t>Sürekli </a:t>
            </a:r>
            <a:r>
              <a:rPr lang="tr-TR" sz="2400" b="1" i="0" u="none" strike="noStrike" baseline="0" dirty="0">
                <a:solidFill>
                  <a:srgbClr val="C10000"/>
                </a:solidFill>
                <a:latin typeface="Arial" panose="020B0604020202020204" pitchFamily="34" charset="0"/>
              </a:rPr>
              <a:t>Saklama: </a:t>
            </a:r>
            <a:r>
              <a:rPr lang="tr-TR" sz="2400" b="0" i="0" u="none" strike="noStrike" baseline="0" dirty="0">
                <a:solidFill>
                  <a:srgbClr val="000000"/>
                </a:solidFill>
                <a:latin typeface="Arial" panose="020B0604020202020204" pitchFamily="34" charset="0"/>
              </a:rPr>
              <a:t>Saklama kriterlerinden en az birine </a:t>
            </a:r>
            <a:r>
              <a:rPr lang="tr-TR" sz="2400" b="0" i="0" u="none" strike="noStrike" baseline="0" dirty="0">
                <a:solidFill>
                  <a:srgbClr val="000000"/>
                </a:solidFill>
                <a:latin typeface="ArialMT"/>
              </a:rPr>
              <a:t>göre kalıcı arşiv değeri bulunduğunu, </a:t>
            </a:r>
            <a:r>
              <a:rPr lang="tr-TR" sz="2400" b="0" i="0" u="none" strike="noStrike" baseline="0" dirty="0">
                <a:solidFill>
                  <a:srgbClr val="000000"/>
                </a:solidFill>
                <a:latin typeface="Arial" panose="020B0604020202020204" pitchFamily="34" charset="0"/>
              </a:rPr>
              <a:t>kurumda </a:t>
            </a:r>
            <a:r>
              <a:rPr lang="tr-TR" sz="2400" b="0" i="0" u="none" strike="noStrike" baseline="0" dirty="0">
                <a:solidFill>
                  <a:srgbClr val="000000"/>
                </a:solidFill>
                <a:latin typeface="ArialMT"/>
              </a:rPr>
              <a:t>sürekli saklanması gerektiğini </a:t>
            </a:r>
            <a:r>
              <a:rPr lang="tr-TR" sz="2400" b="0" i="0" u="none" strike="noStrike" baseline="0" dirty="0">
                <a:solidFill>
                  <a:srgbClr val="000000"/>
                </a:solidFill>
                <a:latin typeface="Arial" panose="020B0604020202020204" pitchFamily="34" charset="0"/>
              </a:rPr>
              <a:t>ve tasfiye (transfer veya imha) </a:t>
            </a:r>
            <a:r>
              <a:rPr lang="tr-TR" sz="2400" b="0" i="0" u="none" strike="noStrike" baseline="0" dirty="0">
                <a:solidFill>
                  <a:srgbClr val="000000"/>
                </a:solidFill>
                <a:latin typeface="ArialMT"/>
              </a:rPr>
              <a:t>edilmeyeceğini </a:t>
            </a:r>
            <a:r>
              <a:rPr lang="tr-TR" sz="2400" b="0" i="0" u="none" strike="noStrike" baseline="0" dirty="0">
                <a:solidFill>
                  <a:srgbClr val="000000"/>
                </a:solidFill>
                <a:latin typeface="Arial" panose="020B0604020202020204" pitchFamily="34" charset="0"/>
              </a:rPr>
              <a:t>belirtir.</a:t>
            </a:r>
          </a:p>
          <a:p>
            <a:pPr algn="l"/>
            <a:endParaRPr lang="tr-TR" sz="2400" b="1" dirty="0">
              <a:latin typeface="+mj-lt"/>
            </a:endParaRPr>
          </a:p>
        </p:txBody>
      </p:sp>
    </p:spTree>
    <p:extLst>
      <p:ext uri="{BB962C8B-B14F-4D97-AF65-F5344CB8AC3E}">
        <p14:creationId xmlns:p14="http://schemas.microsoft.com/office/powerpoint/2010/main" val="59218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751115-5FE7-A528-DC0C-49D23A6C87BD}"/>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742B024-91E8-8B2D-7AD5-E6F156F7EBCB}"/>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280FE4B5-DD29-5CE4-FB14-BC39AA4EEEB5}"/>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sp>
        <p:nvSpPr>
          <p:cNvPr id="3" name="Metin kutusu 2">
            <a:extLst>
              <a:ext uri="{FF2B5EF4-FFF2-40B4-BE49-F238E27FC236}">
                <a16:creationId xmlns:a16="http://schemas.microsoft.com/office/drawing/2014/main" id="{7B72B9D6-E1A0-7AB7-CD5E-A95200AAB690}"/>
              </a:ext>
            </a:extLst>
          </p:cNvPr>
          <p:cNvSpPr txBox="1"/>
          <p:nvPr/>
        </p:nvSpPr>
        <p:spPr>
          <a:xfrm>
            <a:off x="1084825" y="1690688"/>
            <a:ext cx="9769987" cy="2308324"/>
          </a:xfrm>
          <a:prstGeom prst="rect">
            <a:avLst/>
          </a:prstGeom>
          <a:noFill/>
        </p:spPr>
        <p:txBody>
          <a:bodyPr wrap="square" rtlCol="0">
            <a:spAutoFit/>
          </a:bodyPr>
          <a:lstStyle/>
          <a:p>
            <a:pPr algn="l"/>
            <a:r>
              <a:rPr lang="tr-TR" sz="2400" b="1" i="0" u="none" strike="noStrike" baseline="0" dirty="0">
                <a:solidFill>
                  <a:srgbClr val="C10000"/>
                </a:solidFill>
                <a:latin typeface="Arial" panose="020B0604020202020204" pitchFamily="34" charset="0"/>
              </a:rPr>
              <a:t>C- [Sonradan] </a:t>
            </a:r>
            <a:r>
              <a:rPr lang="tr-TR" sz="2400" b="1" i="0" u="none" strike="noStrike" baseline="0" dirty="0">
                <a:solidFill>
                  <a:srgbClr val="C10000"/>
                </a:solidFill>
                <a:latin typeface="Arial-BoldMT"/>
              </a:rPr>
              <a:t>Değerlendirme</a:t>
            </a:r>
            <a:r>
              <a:rPr lang="tr-TR" sz="2400" b="1" i="0" u="none" strike="noStrike" baseline="0" dirty="0">
                <a:solidFill>
                  <a:srgbClr val="C10000"/>
                </a:solidFill>
                <a:latin typeface="Arial" panose="020B0604020202020204" pitchFamily="34" charset="0"/>
              </a:rPr>
              <a:t>: </a:t>
            </a:r>
            <a:r>
              <a:rPr lang="tr-TR" sz="2400" b="0" i="0" u="none" strike="noStrike" baseline="0" dirty="0">
                <a:solidFill>
                  <a:srgbClr val="000000"/>
                </a:solidFill>
                <a:latin typeface="ArialMT"/>
              </a:rPr>
              <a:t>Yapıları </a:t>
            </a:r>
            <a:r>
              <a:rPr lang="tr-TR" sz="2400" b="0" i="0" u="none" strike="noStrike" baseline="0" dirty="0">
                <a:solidFill>
                  <a:srgbClr val="000000"/>
                </a:solidFill>
                <a:latin typeface="Arial" panose="020B0604020202020204" pitchFamily="34" charset="0"/>
              </a:rPr>
              <a:t>ve </a:t>
            </a:r>
            <a:r>
              <a:rPr lang="tr-TR" sz="2400" b="0" i="0" u="none" strike="noStrike" baseline="0" dirty="0">
                <a:solidFill>
                  <a:srgbClr val="000000"/>
                </a:solidFill>
                <a:latin typeface="ArialMT"/>
              </a:rPr>
              <a:t>içerikleri </a:t>
            </a:r>
            <a:r>
              <a:rPr lang="tr-TR" sz="2400" b="0" i="0" u="none" strike="noStrike" baseline="0" dirty="0">
                <a:solidFill>
                  <a:srgbClr val="000000"/>
                </a:solidFill>
                <a:latin typeface="Arial" panose="020B0604020202020204" pitchFamily="34" charset="0"/>
              </a:rPr>
              <a:t>nedeniyle </a:t>
            </a:r>
            <a:r>
              <a:rPr lang="tr-TR" sz="2400" b="0" i="0" u="none" strike="noStrike" baseline="0" dirty="0">
                <a:solidFill>
                  <a:srgbClr val="000000"/>
                </a:solidFill>
                <a:latin typeface="ArialMT"/>
              </a:rPr>
              <a:t>doğrudan </a:t>
            </a:r>
            <a:r>
              <a:rPr lang="tr-TR" sz="2400" b="0" i="0" u="none" strike="noStrike" baseline="0" dirty="0">
                <a:solidFill>
                  <a:srgbClr val="000000"/>
                </a:solidFill>
                <a:latin typeface="Arial" panose="020B0604020202020204" pitchFamily="34" charset="0"/>
              </a:rPr>
              <a:t>tasfiye </a:t>
            </a:r>
            <a:r>
              <a:rPr lang="tr-TR" sz="2400" b="0" i="0" u="none" strike="noStrike" baseline="0" dirty="0">
                <a:solidFill>
                  <a:srgbClr val="000000"/>
                </a:solidFill>
                <a:latin typeface="ArialMT"/>
              </a:rPr>
              <a:t>planı işletilmeyecek dosyalar/klasörler </a:t>
            </a:r>
            <a:r>
              <a:rPr lang="tr-TR" sz="2400" b="0" i="0" u="none" strike="noStrike" baseline="0" dirty="0">
                <a:solidFill>
                  <a:srgbClr val="000000"/>
                </a:solidFill>
                <a:latin typeface="Arial" panose="020B0604020202020204" pitchFamily="34" charset="0"/>
              </a:rPr>
              <a:t>saklama </a:t>
            </a:r>
            <a:r>
              <a:rPr lang="tr-TR" sz="2400" b="0" i="0" u="none" strike="noStrike" baseline="0" dirty="0">
                <a:solidFill>
                  <a:srgbClr val="000000"/>
                </a:solidFill>
                <a:latin typeface="ArialMT"/>
              </a:rPr>
              <a:t>planında </a:t>
            </a:r>
            <a:r>
              <a:rPr lang="tr-TR" sz="2400" b="0" i="0" u="none" strike="noStrike" baseline="0" dirty="0">
                <a:solidFill>
                  <a:srgbClr val="000000"/>
                </a:solidFill>
                <a:latin typeface="Arial" panose="020B0604020202020204" pitchFamily="34" charset="0"/>
              </a:rPr>
              <a:t>belirtilen </a:t>
            </a:r>
            <a:r>
              <a:rPr lang="tr-TR" sz="2400" b="0" i="0" u="none" strike="noStrike" baseline="0" dirty="0">
                <a:solidFill>
                  <a:srgbClr val="000000"/>
                </a:solidFill>
                <a:latin typeface="ArialMT"/>
              </a:rPr>
              <a:t>süre tamamlandığında değerlendirileceğini </a:t>
            </a:r>
            <a:r>
              <a:rPr lang="tr-TR" sz="2400" b="0" i="0" u="none" strike="noStrike" baseline="0" dirty="0">
                <a:solidFill>
                  <a:srgbClr val="000000"/>
                </a:solidFill>
                <a:latin typeface="Arial" panose="020B0604020202020204" pitchFamily="34" charset="0"/>
              </a:rPr>
              <a:t>belirtir. </a:t>
            </a:r>
            <a:r>
              <a:rPr lang="tr-TR" sz="2400" b="0" i="0" u="none" strike="noStrike" baseline="0" dirty="0">
                <a:solidFill>
                  <a:srgbClr val="000000"/>
                </a:solidFill>
                <a:latin typeface="ArialMT"/>
              </a:rPr>
              <a:t>Değerlendirmede</a:t>
            </a:r>
            <a:r>
              <a:rPr lang="tr-TR" sz="2400" b="0" i="0" u="none" strike="noStrike" baseline="0" dirty="0">
                <a:solidFill>
                  <a:srgbClr val="000000"/>
                </a:solidFill>
                <a:latin typeface="Arial" panose="020B0604020202020204" pitchFamily="34" charset="0"/>
              </a:rPr>
              <a:t>; </a:t>
            </a:r>
            <a:r>
              <a:rPr lang="tr-TR" sz="2400" b="0" i="0" u="none" strike="noStrike" baseline="0" dirty="0">
                <a:solidFill>
                  <a:srgbClr val="000000"/>
                </a:solidFill>
                <a:latin typeface="ArialMT"/>
              </a:rPr>
              <a:t>yıla göre örnek </a:t>
            </a:r>
            <a:r>
              <a:rPr lang="tr-TR" sz="2400" b="0" i="0" u="none" strike="noStrike" baseline="0" dirty="0">
                <a:solidFill>
                  <a:srgbClr val="000000"/>
                </a:solidFill>
                <a:latin typeface="Arial" panose="020B0604020202020204" pitchFamily="34" charset="0"/>
              </a:rPr>
              <a:t>(A1), uygulamaya </a:t>
            </a:r>
            <a:r>
              <a:rPr lang="tr-TR" sz="2400" b="0" i="0" u="none" strike="noStrike" baseline="0" dirty="0">
                <a:solidFill>
                  <a:srgbClr val="000000"/>
                </a:solidFill>
                <a:latin typeface="ArialMT"/>
              </a:rPr>
              <a:t>göre örnek </a:t>
            </a:r>
            <a:r>
              <a:rPr lang="tr-TR" sz="2400" b="0" i="0" u="none" strike="noStrike" baseline="0" dirty="0">
                <a:solidFill>
                  <a:srgbClr val="000000"/>
                </a:solidFill>
                <a:latin typeface="Arial" panose="020B0604020202020204" pitchFamily="34" charset="0"/>
              </a:rPr>
              <a:t>(A2) ve </a:t>
            </a:r>
            <a:r>
              <a:rPr lang="tr-TR" sz="2400" b="0" i="0" u="none" strike="noStrike" baseline="0" dirty="0">
                <a:solidFill>
                  <a:srgbClr val="000000"/>
                </a:solidFill>
                <a:latin typeface="ArialMT"/>
              </a:rPr>
              <a:t>özellikli olanları seçme </a:t>
            </a:r>
            <a:r>
              <a:rPr lang="tr-TR" sz="2400" b="0" i="0" u="none" strike="noStrike" baseline="0" dirty="0">
                <a:solidFill>
                  <a:srgbClr val="000000"/>
                </a:solidFill>
                <a:latin typeface="Arial" panose="020B0604020202020204" pitchFamily="34" charset="0"/>
              </a:rPr>
              <a:t>(A3) </a:t>
            </a:r>
            <a:r>
              <a:rPr lang="tr-TR" sz="2400" b="0" i="0" u="none" strike="noStrike" baseline="0" dirty="0">
                <a:solidFill>
                  <a:srgbClr val="000000"/>
                </a:solidFill>
                <a:latin typeface="ArialMT"/>
              </a:rPr>
              <a:t>işlemi yapılır</a:t>
            </a:r>
            <a:r>
              <a:rPr lang="tr-TR" sz="2400" b="0" i="0" u="none" strike="noStrike" baseline="0" dirty="0">
                <a:solidFill>
                  <a:srgbClr val="000000"/>
                </a:solidFill>
                <a:latin typeface="Arial" panose="020B0604020202020204" pitchFamily="34" charset="0"/>
              </a:rPr>
              <a:t>. </a:t>
            </a:r>
            <a:r>
              <a:rPr lang="tr-TR" sz="2400" b="0" i="0" u="none" strike="noStrike" baseline="0" dirty="0">
                <a:solidFill>
                  <a:srgbClr val="000000"/>
                </a:solidFill>
                <a:latin typeface="ArialMT"/>
              </a:rPr>
              <a:t>Yapılan değerlendirme </a:t>
            </a:r>
            <a:r>
              <a:rPr lang="tr-TR" sz="2400" b="0" i="0" u="none" strike="noStrike" baseline="0" dirty="0">
                <a:solidFill>
                  <a:srgbClr val="000000"/>
                </a:solidFill>
                <a:latin typeface="Arial" panose="020B0604020202020204" pitchFamily="34" charset="0"/>
              </a:rPr>
              <a:t>sonucu </a:t>
            </a:r>
            <a:r>
              <a:rPr lang="tr-TR" sz="2400" b="0" i="0" u="none" strike="noStrike" baseline="0" dirty="0">
                <a:solidFill>
                  <a:srgbClr val="000000"/>
                </a:solidFill>
                <a:latin typeface="ArialMT"/>
              </a:rPr>
              <a:t>“saklama, </a:t>
            </a:r>
            <a:r>
              <a:rPr lang="tr-TR" sz="2400" b="0" i="0" u="none" strike="noStrike" baseline="0" dirty="0">
                <a:solidFill>
                  <a:srgbClr val="000000"/>
                </a:solidFill>
                <a:latin typeface="Arial" panose="020B0604020202020204" pitchFamily="34" charset="0"/>
              </a:rPr>
              <a:t>transfer veya </a:t>
            </a:r>
            <a:r>
              <a:rPr lang="tr-TR" sz="2400" b="0" i="0" u="none" strike="noStrike" baseline="0" dirty="0">
                <a:solidFill>
                  <a:srgbClr val="000000"/>
                </a:solidFill>
                <a:latin typeface="ArialMT"/>
              </a:rPr>
              <a:t>imha” işlemi yürütülür</a:t>
            </a:r>
            <a:r>
              <a:rPr lang="tr-TR" sz="2400" b="0" i="0" u="none" strike="noStrike" baseline="0" dirty="0">
                <a:solidFill>
                  <a:srgbClr val="000000"/>
                </a:solidFill>
                <a:latin typeface="Arial" panose="020B0604020202020204" pitchFamily="34" charset="0"/>
              </a:rPr>
              <a:t>.</a:t>
            </a:r>
            <a:endParaRPr lang="tr-TR" sz="2400" b="1" dirty="0">
              <a:latin typeface="+mj-lt"/>
            </a:endParaRPr>
          </a:p>
        </p:txBody>
      </p:sp>
    </p:spTree>
    <p:extLst>
      <p:ext uri="{BB962C8B-B14F-4D97-AF65-F5344CB8AC3E}">
        <p14:creationId xmlns:p14="http://schemas.microsoft.com/office/powerpoint/2010/main" val="2515337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7B1E1-FB60-EB0F-EB53-BE38141BE26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DFF829D-365A-7EAC-5361-AADA4F2A3FCA}"/>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485F3DE-56A3-2DC3-C069-5EB505D050E3}"/>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4.DOSYA ve SAKLAMA PLANLARI</a:t>
            </a:r>
          </a:p>
        </p:txBody>
      </p:sp>
      <p:pic>
        <p:nvPicPr>
          <p:cNvPr id="6" name="Resim 5" descr="metin, ekran görüntüsü, yazılım, bilgisayar simgesi içeren bir resim&#10;&#10;Açıklama otomatik olarak oluşturuldu">
            <a:extLst>
              <a:ext uri="{FF2B5EF4-FFF2-40B4-BE49-F238E27FC236}">
                <a16:creationId xmlns:a16="http://schemas.microsoft.com/office/drawing/2014/main" id="{912BAFA3-4CD9-771B-1915-6D96F0CCA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54" y="1470206"/>
            <a:ext cx="11044445" cy="5216975"/>
          </a:xfrm>
          <a:prstGeom prst="rect">
            <a:avLst/>
          </a:prstGeom>
        </p:spPr>
      </p:pic>
    </p:spTree>
    <p:extLst>
      <p:ext uri="{BB962C8B-B14F-4D97-AF65-F5344CB8AC3E}">
        <p14:creationId xmlns:p14="http://schemas.microsoft.com/office/powerpoint/2010/main" val="1698423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4A8068-F106-BF58-2A19-A02E451D828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03B839A-4D86-2017-2706-5BFE889DD68B}"/>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84C04D9-FDB7-F0B1-9F14-DE61D71C62E1}"/>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sp>
        <p:nvSpPr>
          <p:cNvPr id="4" name="Metin kutusu 3">
            <a:extLst>
              <a:ext uri="{FF2B5EF4-FFF2-40B4-BE49-F238E27FC236}">
                <a16:creationId xmlns:a16="http://schemas.microsoft.com/office/drawing/2014/main" id="{564ED4F4-971B-2EA8-5952-B69C1C667A3A}"/>
              </a:ext>
            </a:extLst>
          </p:cNvPr>
          <p:cNvSpPr txBox="1"/>
          <p:nvPr/>
        </p:nvSpPr>
        <p:spPr>
          <a:xfrm>
            <a:off x="1582994" y="2251588"/>
            <a:ext cx="9261987" cy="3046988"/>
          </a:xfrm>
          <a:prstGeom prst="rect">
            <a:avLst/>
          </a:prstGeom>
          <a:noFill/>
        </p:spPr>
        <p:txBody>
          <a:bodyPr wrap="square" rtlCol="0">
            <a:spAutoFit/>
          </a:bodyPr>
          <a:lstStyle/>
          <a:p>
            <a:pPr algn="just"/>
            <a:r>
              <a:rPr lang="tr-TR" sz="2400" b="1" dirty="0">
                <a:solidFill>
                  <a:srgbClr val="C00000"/>
                </a:solidFill>
              </a:rPr>
              <a:t>Ayıklama</a:t>
            </a:r>
            <a:br>
              <a:rPr lang="tr-TR" sz="2400" b="1" dirty="0"/>
            </a:br>
            <a:r>
              <a:rPr lang="tr-TR" sz="2400" b="1" dirty="0"/>
              <a:t>Arşiv belgesi ile cari işlemleri devresinde bir değere sahip olduğu halde hukuki değerini ve delil olma özelliğini kaybetmiş, gelecekte herhangi bir nedenle kullanılmasına ve saklanmasına gerek görülmeyen her türlü belgenin birbirinden ayrımı ile ileride arşiv belgesi vasfını kazanacak olan arşivlik belgenin tespiti işlemini ifade eder.</a:t>
            </a:r>
          </a:p>
          <a:p>
            <a:pPr algn="just"/>
            <a:endParaRPr lang="tr-TR" sz="2400" b="1" dirty="0"/>
          </a:p>
        </p:txBody>
      </p:sp>
    </p:spTree>
    <p:extLst>
      <p:ext uri="{BB962C8B-B14F-4D97-AF65-F5344CB8AC3E}">
        <p14:creationId xmlns:p14="http://schemas.microsoft.com/office/powerpoint/2010/main" val="133752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E7AB06-22B0-8434-5D8A-17806048387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52B620C-B4F4-876F-2488-80B2F08EA439}"/>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1829A1C5-ED24-B18A-19CF-E73734A366D8}"/>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2.BELGE YÖNETİMİ VE ARŞİVLEMENİN ÖNEMİ</a:t>
            </a:r>
          </a:p>
        </p:txBody>
      </p:sp>
      <p:sp>
        <p:nvSpPr>
          <p:cNvPr id="3" name="Metin kutusu 2">
            <a:extLst>
              <a:ext uri="{FF2B5EF4-FFF2-40B4-BE49-F238E27FC236}">
                <a16:creationId xmlns:a16="http://schemas.microsoft.com/office/drawing/2014/main" id="{25D947ED-D222-BBF4-54C4-B580931189F3}"/>
              </a:ext>
            </a:extLst>
          </p:cNvPr>
          <p:cNvSpPr txBox="1"/>
          <p:nvPr/>
        </p:nvSpPr>
        <p:spPr>
          <a:xfrm>
            <a:off x="1229360" y="2448560"/>
            <a:ext cx="10241280" cy="2923877"/>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BELGE YÖNETİMİ</a:t>
            </a:r>
          </a:p>
          <a:p>
            <a:pPr algn="ct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3200" b="1" dirty="0">
                <a:latin typeface="Times New Roman" panose="02020603050405020304" pitchFamily="18" charset="0"/>
                <a:cs typeface="Times New Roman" panose="02020603050405020304" pitchFamily="18" charset="0"/>
              </a:rPr>
              <a:t>Belgelerin oluşturulması, hizmete sunulması, düzenlenmesi, saklanması, ayıklama ve imhasını kapsayan süreçlerdir. Kurumsal işleyişin etkinliğini sağlamak için temel bir unsurdur. </a:t>
            </a:r>
            <a:endParaRPr lang="tr-TR"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133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D008B0-B94D-0F5D-0D30-522BA360829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FC48EFB-69E9-E4DA-B2D8-D5C4FCA65523}"/>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777F1D03-AB2B-7C63-941A-A0770E3CE836}"/>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sp>
        <p:nvSpPr>
          <p:cNvPr id="4" name="Metin kutusu 3">
            <a:extLst>
              <a:ext uri="{FF2B5EF4-FFF2-40B4-BE49-F238E27FC236}">
                <a16:creationId xmlns:a16="http://schemas.microsoft.com/office/drawing/2014/main" id="{BE742BE0-F52B-3622-C438-D2D6AFF89B1D}"/>
              </a:ext>
            </a:extLst>
          </p:cNvPr>
          <p:cNvSpPr txBox="1"/>
          <p:nvPr/>
        </p:nvSpPr>
        <p:spPr>
          <a:xfrm>
            <a:off x="1582994" y="2251588"/>
            <a:ext cx="9261987" cy="1938992"/>
          </a:xfrm>
          <a:prstGeom prst="rect">
            <a:avLst/>
          </a:prstGeom>
          <a:noFill/>
        </p:spPr>
        <p:txBody>
          <a:bodyPr wrap="square" rtlCol="0">
            <a:spAutoFit/>
          </a:bodyPr>
          <a:lstStyle/>
          <a:p>
            <a:pPr algn="ctr"/>
            <a:r>
              <a:rPr lang="tr-TR" sz="2400" b="1" dirty="0">
                <a:solidFill>
                  <a:srgbClr val="C00000"/>
                </a:solidFill>
              </a:rPr>
              <a:t>İmha</a:t>
            </a:r>
          </a:p>
          <a:p>
            <a:pPr algn="just"/>
            <a:r>
              <a:rPr lang="tr-TR" sz="2400" b="1" dirty="0"/>
              <a:t>İleride kullanılmasına ve saklanmasına gerek görülmeyen, arşiv belgesi veya arşivlik belge dışında kalan, hukuki kıymetini ve bir delil olma vasfını kaybetmiş belgelerin yok edilmesi işlemini ifade eder.</a:t>
            </a:r>
          </a:p>
        </p:txBody>
      </p:sp>
    </p:spTree>
    <p:extLst>
      <p:ext uri="{BB962C8B-B14F-4D97-AF65-F5344CB8AC3E}">
        <p14:creationId xmlns:p14="http://schemas.microsoft.com/office/powerpoint/2010/main" val="3041226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49902E-35B5-9B48-4A89-E8C12055FC00}"/>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916B6FD-4534-CFDA-E3A7-5218A3D8C357}"/>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FBCF53D5-2FAB-BE0F-E9E8-5F262A3BBDC1}"/>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sp>
        <p:nvSpPr>
          <p:cNvPr id="7" name="Metin kutusu 6">
            <a:extLst>
              <a:ext uri="{FF2B5EF4-FFF2-40B4-BE49-F238E27FC236}">
                <a16:creationId xmlns:a16="http://schemas.microsoft.com/office/drawing/2014/main" id="{F89B999E-845A-1C5F-2610-68F3F9C1547A}"/>
              </a:ext>
            </a:extLst>
          </p:cNvPr>
          <p:cNvSpPr txBox="1"/>
          <p:nvPr/>
        </p:nvSpPr>
        <p:spPr>
          <a:xfrm>
            <a:off x="1330960" y="4815840"/>
            <a:ext cx="10170160" cy="1477328"/>
          </a:xfrm>
          <a:prstGeom prst="rect">
            <a:avLst/>
          </a:prstGeom>
          <a:noFill/>
        </p:spPr>
        <p:txBody>
          <a:bodyPr wrap="square" rtlCol="0">
            <a:spAutoFit/>
          </a:bodyPr>
          <a:lstStyle/>
          <a:p>
            <a:r>
              <a:rPr lang="tr-TR" b="1" dirty="0"/>
              <a:t>Ayıklama ve İmha İşlemleri hem elektronik hem de fiziki ortamda yapılmalıdır</a:t>
            </a:r>
            <a:r>
              <a:rPr lang="tr-TR" dirty="0"/>
              <a:t>.</a:t>
            </a:r>
          </a:p>
          <a:p>
            <a:endParaRPr lang="tr-TR" dirty="0"/>
          </a:p>
          <a:p>
            <a:r>
              <a:rPr lang="tr-TR" b="1" dirty="0">
                <a:solidFill>
                  <a:srgbClr val="C00000"/>
                </a:solidFill>
              </a:rPr>
              <a:t>Uyarı</a:t>
            </a:r>
            <a:r>
              <a:rPr lang="tr-TR" dirty="0">
                <a:solidFill>
                  <a:srgbClr val="C00000"/>
                </a:solidFill>
              </a:rPr>
              <a:t>: </a:t>
            </a:r>
            <a:r>
              <a:rPr lang="tr-TR" b="1" dirty="0"/>
              <a:t>Elektronik belgeleri de içeren doğrudan tasfiye, kullanıcı hataları nedeniyle ve dosya yapılarının oluşumu gereği sürecin sağlıklı işlediğinden emin olununcaya kadar tercih edilmemelidir.</a:t>
            </a:r>
            <a:endParaRPr lang="tr-TR" b="1" dirty="0">
              <a:solidFill>
                <a:srgbClr val="C00000"/>
              </a:solidFill>
            </a:endParaRPr>
          </a:p>
        </p:txBody>
      </p:sp>
      <p:pic>
        <p:nvPicPr>
          <p:cNvPr id="9" name="Resim 8">
            <a:extLst>
              <a:ext uri="{FF2B5EF4-FFF2-40B4-BE49-F238E27FC236}">
                <a16:creationId xmlns:a16="http://schemas.microsoft.com/office/drawing/2014/main" id="{AD6F66CB-2E17-8248-618A-18F174E9C042}"/>
              </a:ext>
            </a:extLst>
          </p:cNvPr>
          <p:cNvPicPr>
            <a:picLocks noChangeAspect="1"/>
          </p:cNvPicPr>
          <p:nvPr/>
        </p:nvPicPr>
        <p:blipFill>
          <a:blip r:embed="rId3"/>
          <a:stretch>
            <a:fillRect/>
          </a:stretch>
        </p:blipFill>
        <p:spPr>
          <a:xfrm>
            <a:off x="2293290" y="2495469"/>
            <a:ext cx="7605419" cy="1867062"/>
          </a:xfrm>
          <a:prstGeom prst="rect">
            <a:avLst/>
          </a:prstGeom>
        </p:spPr>
      </p:pic>
      <p:pic>
        <p:nvPicPr>
          <p:cNvPr id="11" name="Resim 10">
            <a:extLst>
              <a:ext uri="{FF2B5EF4-FFF2-40B4-BE49-F238E27FC236}">
                <a16:creationId xmlns:a16="http://schemas.microsoft.com/office/drawing/2014/main" id="{5DC1BA58-A967-C236-05B9-425A8A1C0B12}"/>
              </a:ext>
            </a:extLst>
          </p:cNvPr>
          <p:cNvPicPr>
            <a:picLocks noChangeAspect="1"/>
          </p:cNvPicPr>
          <p:nvPr/>
        </p:nvPicPr>
        <p:blipFill>
          <a:blip r:embed="rId3"/>
          <a:stretch>
            <a:fillRect/>
          </a:stretch>
        </p:blipFill>
        <p:spPr>
          <a:xfrm>
            <a:off x="2293290" y="2042160"/>
            <a:ext cx="8227226" cy="2470846"/>
          </a:xfrm>
          <a:prstGeom prst="rect">
            <a:avLst/>
          </a:prstGeom>
        </p:spPr>
      </p:pic>
    </p:spTree>
    <p:extLst>
      <p:ext uri="{BB962C8B-B14F-4D97-AF65-F5344CB8AC3E}">
        <p14:creationId xmlns:p14="http://schemas.microsoft.com/office/powerpoint/2010/main" val="1349618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9D1AD1-6930-F222-8A5E-A8B6869DB19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EF1C1B2-7420-7C22-5ABA-A1A0C5EA4509}"/>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0D94599B-4EC4-527C-B28C-D8C05611EC9B}"/>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sp>
        <p:nvSpPr>
          <p:cNvPr id="3" name="Metin kutusu 2">
            <a:extLst>
              <a:ext uri="{FF2B5EF4-FFF2-40B4-BE49-F238E27FC236}">
                <a16:creationId xmlns:a16="http://schemas.microsoft.com/office/drawing/2014/main" id="{7B0958B8-AF8F-1E65-4A4E-C3843DC5F901}"/>
              </a:ext>
            </a:extLst>
          </p:cNvPr>
          <p:cNvSpPr txBox="1"/>
          <p:nvPr/>
        </p:nvSpPr>
        <p:spPr>
          <a:xfrm>
            <a:off x="3569140" y="1690688"/>
            <a:ext cx="4633000" cy="461665"/>
          </a:xfrm>
          <a:prstGeom prst="rect">
            <a:avLst/>
          </a:prstGeom>
          <a:noFill/>
        </p:spPr>
        <p:txBody>
          <a:bodyPr wrap="none" rtlCol="0">
            <a:spAutoFit/>
          </a:bodyPr>
          <a:lstStyle/>
          <a:p>
            <a:pPr algn="ctr"/>
            <a:r>
              <a:rPr lang="tr-TR" sz="2400" b="1" dirty="0">
                <a:solidFill>
                  <a:srgbClr val="C00000"/>
                </a:solidFill>
              </a:rPr>
              <a:t>Ayıklama ve İmha Komisyonu</a:t>
            </a:r>
          </a:p>
        </p:txBody>
      </p:sp>
      <p:pic>
        <p:nvPicPr>
          <p:cNvPr id="12" name="Resim 11">
            <a:extLst>
              <a:ext uri="{FF2B5EF4-FFF2-40B4-BE49-F238E27FC236}">
                <a16:creationId xmlns:a16="http://schemas.microsoft.com/office/drawing/2014/main" id="{2D88840A-54F8-FCB4-0FF7-ADB444C3CB19}"/>
              </a:ext>
            </a:extLst>
          </p:cNvPr>
          <p:cNvPicPr>
            <a:picLocks noChangeAspect="1"/>
          </p:cNvPicPr>
          <p:nvPr/>
        </p:nvPicPr>
        <p:blipFill>
          <a:blip r:embed="rId3"/>
          <a:stretch>
            <a:fillRect/>
          </a:stretch>
        </p:blipFill>
        <p:spPr>
          <a:xfrm>
            <a:off x="1204782" y="2491661"/>
            <a:ext cx="10100554" cy="2903299"/>
          </a:xfrm>
          <a:prstGeom prst="rect">
            <a:avLst/>
          </a:prstGeom>
        </p:spPr>
      </p:pic>
    </p:spTree>
    <p:extLst>
      <p:ext uri="{BB962C8B-B14F-4D97-AF65-F5344CB8AC3E}">
        <p14:creationId xmlns:p14="http://schemas.microsoft.com/office/powerpoint/2010/main" val="3231084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20D262-2135-BCC6-909A-2FEAD9F97A7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97FDE64-BF21-9B91-86BA-3E93282E9274}"/>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6C80172-C971-A5E4-3547-24186DE0363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sp>
        <p:nvSpPr>
          <p:cNvPr id="3" name="Metin kutusu 2">
            <a:extLst>
              <a:ext uri="{FF2B5EF4-FFF2-40B4-BE49-F238E27FC236}">
                <a16:creationId xmlns:a16="http://schemas.microsoft.com/office/drawing/2014/main" id="{44FA2F8F-70B8-B48E-D376-8157038A2633}"/>
              </a:ext>
            </a:extLst>
          </p:cNvPr>
          <p:cNvSpPr txBox="1"/>
          <p:nvPr/>
        </p:nvSpPr>
        <p:spPr>
          <a:xfrm>
            <a:off x="3569140" y="1690688"/>
            <a:ext cx="4633000" cy="461665"/>
          </a:xfrm>
          <a:prstGeom prst="rect">
            <a:avLst/>
          </a:prstGeom>
          <a:noFill/>
        </p:spPr>
        <p:txBody>
          <a:bodyPr wrap="none" rtlCol="0">
            <a:spAutoFit/>
          </a:bodyPr>
          <a:lstStyle/>
          <a:p>
            <a:pPr algn="ctr"/>
            <a:r>
              <a:rPr lang="tr-TR" sz="2400" b="1" dirty="0">
                <a:solidFill>
                  <a:srgbClr val="C00000"/>
                </a:solidFill>
              </a:rPr>
              <a:t>Ayıklama ve İmha Komisyonu</a:t>
            </a:r>
          </a:p>
        </p:txBody>
      </p:sp>
      <p:sp>
        <p:nvSpPr>
          <p:cNvPr id="6" name="Metin kutusu 5">
            <a:extLst>
              <a:ext uri="{FF2B5EF4-FFF2-40B4-BE49-F238E27FC236}">
                <a16:creationId xmlns:a16="http://schemas.microsoft.com/office/drawing/2014/main" id="{E80AED29-3255-B035-CB63-6091EE1E247F}"/>
              </a:ext>
            </a:extLst>
          </p:cNvPr>
          <p:cNvSpPr txBox="1"/>
          <p:nvPr/>
        </p:nvSpPr>
        <p:spPr>
          <a:xfrm>
            <a:off x="1553495" y="2694038"/>
            <a:ext cx="9075175" cy="3046988"/>
          </a:xfrm>
          <a:prstGeom prst="rect">
            <a:avLst/>
          </a:prstGeom>
          <a:noFill/>
        </p:spPr>
        <p:txBody>
          <a:bodyPr wrap="square" rtlCol="0">
            <a:spAutoFit/>
          </a:bodyPr>
          <a:lstStyle/>
          <a:p>
            <a:pPr marL="285750" indent="-285750">
              <a:buFont typeface="Arial" panose="020B0604020202020204" pitchFamily="34" charset="0"/>
              <a:buChar char="•"/>
            </a:pPr>
            <a:r>
              <a:rPr lang="tr-TR" sz="2400" b="1" dirty="0"/>
              <a:t>Ayıklama ve İmha Komisyonunun Çalışma Esasları; Devlet Arşiv Hizmetleri Hakkında Yönetmelik hükümlerinde belirtilmiştir. </a:t>
            </a:r>
          </a:p>
          <a:p>
            <a:pPr marL="285750" indent="-285750">
              <a:buFont typeface="Arial" panose="020B0604020202020204" pitchFamily="34" charset="0"/>
              <a:buChar char="•"/>
            </a:pPr>
            <a:endParaRPr lang="tr-TR" sz="2400" b="1" dirty="0"/>
          </a:p>
          <a:p>
            <a:pPr marL="285750" indent="-285750">
              <a:buFont typeface="Arial" panose="020B0604020202020204" pitchFamily="34" charset="0"/>
              <a:buChar char="•"/>
            </a:pPr>
            <a:r>
              <a:rPr lang="tr-TR" sz="2400" b="1" dirty="0"/>
              <a:t>Ayıklama ve İmha Komisyonunun çalışmaları Üniversitemiz Genel Sekreterlik Belge Yönetimi ve Arşiv Müdürlüğü kontrolünde gerçekleştirilir ve sonlandırılır. Birimler bağımsız olarak işlem yürütemezler</a:t>
            </a:r>
          </a:p>
        </p:txBody>
      </p:sp>
    </p:spTree>
    <p:extLst>
      <p:ext uri="{BB962C8B-B14F-4D97-AF65-F5344CB8AC3E}">
        <p14:creationId xmlns:p14="http://schemas.microsoft.com/office/powerpoint/2010/main" val="388437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57814C-A0D4-A3E1-4E1C-A5D1F8AE133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DC07575-7621-9D37-354B-77BBFC7CDCFF}"/>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1E4E371B-93F6-D372-D5D9-3547EC2393AC}"/>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pic>
        <p:nvPicPr>
          <p:cNvPr id="7" name="Resim 6">
            <a:extLst>
              <a:ext uri="{FF2B5EF4-FFF2-40B4-BE49-F238E27FC236}">
                <a16:creationId xmlns:a16="http://schemas.microsoft.com/office/drawing/2014/main" id="{4BD143F4-C353-54A7-4758-B01B067B9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60" y="1470206"/>
            <a:ext cx="9398000" cy="4873093"/>
          </a:xfrm>
          <a:prstGeom prst="rect">
            <a:avLst/>
          </a:prstGeom>
        </p:spPr>
      </p:pic>
    </p:spTree>
    <p:extLst>
      <p:ext uri="{BB962C8B-B14F-4D97-AF65-F5344CB8AC3E}">
        <p14:creationId xmlns:p14="http://schemas.microsoft.com/office/powerpoint/2010/main" val="3803555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E439D-D43C-27F8-8121-B96A5AA1D4D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0F3794BF-792A-A2A5-DCED-49237DDCDD4B}"/>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67C4D876-AB92-E869-43AF-F589E7128222}"/>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5. AYIKLAMA VE İMHA</a:t>
            </a:r>
          </a:p>
        </p:txBody>
      </p:sp>
      <p:pic>
        <p:nvPicPr>
          <p:cNvPr id="3" name="Resim 2">
            <a:extLst>
              <a:ext uri="{FF2B5EF4-FFF2-40B4-BE49-F238E27FC236}">
                <a16:creationId xmlns:a16="http://schemas.microsoft.com/office/drawing/2014/main" id="{12EBBA05-4F58-DB97-0A4B-C6D908ED85B3}"/>
              </a:ext>
            </a:extLst>
          </p:cNvPr>
          <p:cNvPicPr>
            <a:picLocks noChangeAspect="1"/>
          </p:cNvPicPr>
          <p:nvPr/>
        </p:nvPicPr>
        <p:blipFill>
          <a:blip r:embed="rId3"/>
          <a:stretch>
            <a:fillRect/>
          </a:stretch>
        </p:blipFill>
        <p:spPr>
          <a:xfrm>
            <a:off x="1661636" y="1470206"/>
            <a:ext cx="8868728" cy="5263554"/>
          </a:xfrm>
          <a:prstGeom prst="rect">
            <a:avLst/>
          </a:prstGeom>
        </p:spPr>
      </p:pic>
    </p:spTree>
    <p:extLst>
      <p:ext uri="{BB962C8B-B14F-4D97-AF65-F5344CB8AC3E}">
        <p14:creationId xmlns:p14="http://schemas.microsoft.com/office/powerpoint/2010/main" val="2194831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F4F4DC-3AA5-62E0-235B-8B17129732B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F693196-AE1F-4DE6-B131-5BBEB839858E}"/>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EFEFE4B7-01D1-EF35-A5C1-46A5E285AE9A}"/>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6. </a:t>
            </a:r>
            <a:r>
              <a:rPr lang="tr-TR" sz="2400" b="1" dirty="0"/>
              <a:t>ELEKTRONİK BELGE YÖNETİM SİSTEMİ VE DİJİTALLEŞTİRME</a:t>
            </a:r>
            <a:endParaRPr lang="tr-TR" sz="3600" b="1" dirty="0"/>
          </a:p>
        </p:txBody>
      </p:sp>
      <p:sp>
        <p:nvSpPr>
          <p:cNvPr id="6" name="Metin kutusu 5">
            <a:extLst>
              <a:ext uri="{FF2B5EF4-FFF2-40B4-BE49-F238E27FC236}">
                <a16:creationId xmlns:a16="http://schemas.microsoft.com/office/drawing/2014/main" id="{49F57CA9-E537-93A1-2200-2059BC592686}"/>
              </a:ext>
            </a:extLst>
          </p:cNvPr>
          <p:cNvSpPr txBox="1"/>
          <p:nvPr/>
        </p:nvSpPr>
        <p:spPr>
          <a:xfrm>
            <a:off x="1563328" y="1690688"/>
            <a:ext cx="5565059" cy="3754874"/>
          </a:xfrm>
          <a:prstGeom prst="rect">
            <a:avLst/>
          </a:prstGeom>
          <a:noFill/>
        </p:spPr>
        <p:txBody>
          <a:bodyPr wrap="square">
            <a:spAutoFit/>
          </a:bodyPr>
          <a:lstStyle/>
          <a:p>
            <a:pPr algn="just"/>
            <a:r>
              <a:rPr lang="tr-TR" sz="2000" dirty="0"/>
              <a:t>"EBYS, belgelerin dijital ortamda oluşturulması, saklanması, sınıflandırılması ve yönetilmesini sağlayan sistemdir.«</a:t>
            </a:r>
          </a:p>
          <a:p>
            <a:pPr algn="just"/>
            <a:endParaRPr lang="tr-TR" sz="2000" dirty="0"/>
          </a:p>
          <a:p>
            <a:pPr algn="just"/>
            <a:r>
              <a:rPr lang="tr-TR" sz="2000" b="1" dirty="0">
                <a:solidFill>
                  <a:srgbClr val="FF0000"/>
                </a:solidFill>
              </a:rPr>
              <a:t>Özellikler:</a:t>
            </a:r>
            <a:endParaRPr lang="tr-TR" sz="2000" dirty="0">
              <a:solidFill>
                <a:srgbClr val="FF0000"/>
              </a:solidFill>
            </a:endParaRPr>
          </a:p>
          <a:p>
            <a:pPr algn="just">
              <a:buFont typeface="Arial" panose="020B0604020202020204" pitchFamily="34" charset="0"/>
              <a:buChar char="•"/>
            </a:pPr>
            <a:r>
              <a:rPr lang="tr-TR" sz="2000" dirty="0"/>
              <a:t>Belgelerin güvenli bir şekilde saklanması</a:t>
            </a:r>
          </a:p>
          <a:p>
            <a:pPr algn="just">
              <a:buFont typeface="Arial" panose="020B0604020202020204" pitchFamily="34" charset="0"/>
              <a:buChar char="•"/>
            </a:pPr>
            <a:r>
              <a:rPr lang="tr-TR" sz="2000" dirty="0"/>
              <a:t>Hızlı ve kolay erişim</a:t>
            </a:r>
          </a:p>
          <a:p>
            <a:pPr algn="just">
              <a:buFont typeface="Arial" panose="020B0604020202020204" pitchFamily="34" charset="0"/>
              <a:buChar char="•"/>
            </a:pPr>
            <a:r>
              <a:rPr lang="tr-TR" sz="2000" dirty="0"/>
              <a:t>Otomatik sınıflandırma ve arşivleme</a:t>
            </a:r>
          </a:p>
          <a:p>
            <a:pPr algn="just"/>
            <a:r>
              <a:rPr lang="tr-TR" sz="2000" b="1" dirty="0">
                <a:solidFill>
                  <a:srgbClr val="FF0000"/>
                </a:solidFill>
              </a:rPr>
              <a:t>Faydaları:</a:t>
            </a:r>
            <a:endParaRPr lang="tr-TR" sz="2000" dirty="0">
              <a:solidFill>
                <a:srgbClr val="FF0000"/>
              </a:solidFill>
            </a:endParaRPr>
          </a:p>
          <a:p>
            <a:pPr algn="just">
              <a:buFont typeface="Arial" panose="020B0604020202020204" pitchFamily="34" charset="0"/>
              <a:buChar char="•"/>
            </a:pPr>
            <a:r>
              <a:rPr lang="tr-TR" sz="2000" dirty="0"/>
              <a:t>Zaman ve maliyet tasarrufu</a:t>
            </a:r>
          </a:p>
          <a:p>
            <a:pPr algn="just">
              <a:buFont typeface="Arial" panose="020B0604020202020204" pitchFamily="34" charset="0"/>
              <a:buChar char="•"/>
            </a:pPr>
            <a:r>
              <a:rPr lang="tr-TR" sz="2000" dirty="0"/>
              <a:t>Hata oranının azalması</a:t>
            </a:r>
          </a:p>
          <a:p>
            <a:pPr algn="just">
              <a:buFont typeface="Arial" panose="020B0604020202020204" pitchFamily="34" charset="0"/>
              <a:buChar char="•"/>
            </a:pPr>
            <a:r>
              <a:rPr lang="tr-TR" sz="2000" dirty="0"/>
              <a:t>İş süreçlerinde verimlilik</a:t>
            </a:r>
            <a:endParaRPr lang="tr-TR" dirty="0"/>
          </a:p>
        </p:txBody>
      </p:sp>
      <p:pic>
        <p:nvPicPr>
          <p:cNvPr id="9" name="Resim 8" descr="metin, ekran görüntüsü içeren bir resim&#10;&#10;Açıklama otomatik olarak oluşturuldu">
            <a:extLst>
              <a:ext uri="{FF2B5EF4-FFF2-40B4-BE49-F238E27FC236}">
                <a16:creationId xmlns:a16="http://schemas.microsoft.com/office/drawing/2014/main" id="{24E566BE-F852-2F23-4EFF-AC987EEF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680" y="1690688"/>
            <a:ext cx="4139120" cy="4139120"/>
          </a:xfrm>
          <a:prstGeom prst="rect">
            <a:avLst/>
          </a:prstGeom>
        </p:spPr>
      </p:pic>
    </p:spTree>
    <p:extLst>
      <p:ext uri="{BB962C8B-B14F-4D97-AF65-F5344CB8AC3E}">
        <p14:creationId xmlns:p14="http://schemas.microsoft.com/office/powerpoint/2010/main" val="2124854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8C2121-8D52-9512-E6B7-89D36042727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C77A93F-A009-EE81-748A-EF94CBECB78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FA01AF10-5FBD-BDE7-8B25-376D6D410755}"/>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6. </a:t>
            </a:r>
            <a:r>
              <a:rPr lang="tr-TR" sz="2400" b="1" dirty="0"/>
              <a:t>ELEKTRONİK BELGE YÖNETİM SİSTEMİ VE DİJİTALLEŞTİRME</a:t>
            </a:r>
            <a:endParaRPr lang="tr-TR" sz="3600" b="1" dirty="0"/>
          </a:p>
        </p:txBody>
      </p:sp>
      <p:sp>
        <p:nvSpPr>
          <p:cNvPr id="6" name="Metin kutusu 5">
            <a:extLst>
              <a:ext uri="{FF2B5EF4-FFF2-40B4-BE49-F238E27FC236}">
                <a16:creationId xmlns:a16="http://schemas.microsoft.com/office/drawing/2014/main" id="{03A0ACD5-0E93-9459-684A-41AC162EFAF2}"/>
              </a:ext>
            </a:extLst>
          </p:cNvPr>
          <p:cNvSpPr txBox="1"/>
          <p:nvPr/>
        </p:nvSpPr>
        <p:spPr>
          <a:xfrm>
            <a:off x="1563328" y="1690688"/>
            <a:ext cx="5565059" cy="5016758"/>
          </a:xfrm>
          <a:prstGeom prst="rect">
            <a:avLst/>
          </a:prstGeom>
          <a:noFill/>
        </p:spPr>
        <p:txBody>
          <a:bodyPr wrap="square">
            <a:spAutoFit/>
          </a:bodyPr>
          <a:lstStyle/>
          <a:p>
            <a:r>
              <a:rPr lang="tr-TR" sz="2000" b="1" dirty="0">
                <a:solidFill>
                  <a:srgbClr val="FF0000"/>
                </a:solidFill>
              </a:rPr>
              <a:t>Dijitalleştirme:</a:t>
            </a:r>
            <a:br>
              <a:rPr lang="tr-TR" sz="2000" dirty="0"/>
            </a:br>
            <a:r>
              <a:rPr lang="tr-TR" sz="2000" dirty="0"/>
              <a:t>"Fiziksel belgelerin taranarak dijital formata dönüştürülmesi sürecidir."</a:t>
            </a:r>
          </a:p>
          <a:p>
            <a:r>
              <a:rPr lang="tr-TR" sz="2000" b="1" dirty="0">
                <a:solidFill>
                  <a:srgbClr val="FF0000"/>
                </a:solidFill>
              </a:rPr>
              <a:t>Amaçlar:</a:t>
            </a:r>
            <a:endParaRPr lang="tr-TR" sz="2000" dirty="0">
              <a:solidFill>
                <a:srgbClr val="FF0000"/>
              </a:solidFill>
            </a:endParaRPr>
          </a:p>
          <a:p>
            <a:pPr>
              <a:buFont typeface="Arial" panose="020B0604020202020204" pitchFamily="34" charset="0"/>
              <a:buChar char="•"/>
            </a:pPr>
            <a:r>
              <a:rPr lang="tr-TR" sz="2000" dirty="0"/>
              <a:t>Fiziksel saklama alanı ihtiyacını azaltmak</a:t>
            </a:r>
          </a:p>
          <a:p>
            <a:pPr>
              <a:buFont typeface="Arial" panose="020B0604020202020204" pitchFamily="34" charset="0"/>
              <a:buChar char="•"/>
            </a:pPr>
            <a:r>
              <a:rPr lang="tr-TR" sz="2000" dirty="0"/>
              <a:t>Belgelerin arşivlenmesini kolaylaştırmak</a:t>
            </a:r>
          </a:p>
          <a:p>
            <a:pPr>
              <a:buFont typeface="Arial" panose="020B0604020202020204" pitchFamily="34" charset="0"/>
              <a:buChar char="•"/>
            </a:pPr>
            <a:r>
              <a:rPr lang="tr-TR" sz="2000" dirty="0"/>
              <a:t>Bilgiye daha hızlı erişim sağlamak</a:t>
            </a:r>
          </a:p>
          <a:p>
            <a:r>
              <a:rPr lang="tr-TR" sz="2000" b="1" dirty="0">
                <a:solidFill>
                  <a:srgbClr val="FF0000"/>
                </a:solidFill>
              </a:rPr>
              <a:t>Adımlar:</a:t>
            </a:r>
            <a:endParaRPr lang="tr-TR" sz="2000" dirty="0">
              <a:solidFill>
                <a:srgbClr val="FF0000"/>
              </a:solidFill>
            </a:endParaRPr>
          </a:p>
          <a:p>
            <a:pPr>
              <a:buFont typeface="+mj-lt"/>
              <a:buAutoNum type="arabicPeriod"/>
            </a:pPr>
            <a:r>
              <a:rPr lang="tr-TR" sz="2000" dirty="0"/>
              <a:t>Fiziksel belgelerin toplanması</a:t>
            </a:r>
          </a:p>
          <a:p>
            <a:pPr>
              <a:buFont typeface="+mj-lt"/>
              <a:buAutoNum type="arabicPeriod"/>
            </a:pPr>
            <a:r>
              <a:rPr lang="tr-TR" sz="2000" dirty="0"/>
              <a:t>Belgelerin taranması</a:t>
            </a:r>
          </a:p>
          <a:p>
            <a:pPr>
              <a:buFont typeface="+mj-lt"/>
              <a:buAutoNum type="arabicPeriod"/>
            </a:pPr>
            <a:r>
              <a:rPr lang="tr-TR" sz="2000" dirty="0"/>
              <a:t>Dijital ortamda sınıflandırılması ve saklanması</a:t>
            </a:r>
          </a:p>
          <a:p>
            <a:r>
              <a:rPr lang="tr-TR" sz="2000" b="1" dirty="0">
                <a:solidFill>
                  <a:srgbClr val="FF0000"/>
                </a:solidFill>
              </a:rPr>
              <a:t>Faydaları:</a:t>
            </a:r>
            <a:endParaRPr lang="tr-TR" sz="2000" dirty="0">
              <a:solidFill>
                <a:srgbClr val="FF0000"/>
              </a:solidFill>
            </a:endParaRPr>
          </a:p>
          <a:p>
            <a:pPr>
              <a:buFont typeface="Arial" panose="020B0604020202020204" pitchFamily="34" charset="0"/>
              <a:buChar char="•"/>
            </a:pPr>
            <a:r>
              <a:rPr lang="tr-TR" sz="2000" dirty="0"/>
              <a:t>Çevre dostu uygulamalar</a:t>
            </a:r>
          </a:p>
          <a:p>
            <a:pPr>
              <a:buFont typeface="Arial" panose="020B0604020202020204" pitchFamily="34" charset="0"/>
              <a:buChar char="•"/>
            </a:pPr>
            <a:r>
              <a:rPr lang="tr-TR" sz="2000" dirty="0"/>
              <a:t>Belgelerin kaybolma riskinin azalması</a:t>
            </a:r>
          </a:p>
          <a:p>
            <a:pPr>
              <a:buFont typeface="Arial" panose="020B0604020202020204" pitchFamily="34" charset="0"/>
              <a:buChar char="•"/>
            </a:pPr>
            <a:r>
              <a:rPr lang="tr-TR" sz="2000" dirty="0"/>
              <a:t>Fiziksel alan tasarrufu</a:t>
            </a:r>
          </a:p>
        </p:txBody>
      </p:sp>
      <p:pic>
        <p:nvPicPr>
          <p:cNvPr id="7" name="Resim 6" descr="mobil telefon, küçük alet, tasarım, elektronik donanım içeren bir resim&#10;&#10;Açıklama otomatik olarak oluşturuldu">
            <a:extLst>
              <a:ext uri="{FF2B5EF4-FFF2-40B4-BE49-F238E27FC236}">
                <a16:creationId xmlns:a16="http://schemas.microsoft.com/office/drawing/2014/main" id="{EAFFDDD4-70D2-5D8B-588A-ABB0DAC98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334" y="1821649"/>
            <a:ext cx="4313872" cy="4313872"/>
          </a:xfrm>
          <a:prstGeom prst="rect">
            <a:avLst/>
          </a:prstGeom>
        </p:spPr>
      </p:pic>
    </p:spTree>
    <p:extLst>
      <p:ext uri="{BB962C8B-B14F-4D97-AF65-F5344CB8AC3E}">
        <p14:creationId xmlns:p14="http://schemas.microsoft.com/office/powerpoint/2010/main" val="1609136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F5A50B-C90B-D3A8-918C-3CCC85DA470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32979B7-8506-E261-78CD-6BE6D9CAA491}"/>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C3A16DDD-F6D5-7CF1-F828-1E6AB64C6C10}"/>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6. </a:t>
            </a:r>
            <a:r>
              <a:rPr lang="tr-TR" sz="2400" b="1" dirty="0"/>
              <a:t>ELEKTRONİK BELGE YÖNETİM SİSTEMİ VE DİJİTALLEŞTİRME</a:t>
            </a:r>
            <a:endParaRPr lang="tr-TR" sz="3600" b="1" dirty="0"/>
          </a:p>
        </p:txBody>
      </p:sp>
      <p:sp>
        <p:nvSpPr>
          <p:cNvPr id="6" name="Metin kutusu 5">
            <a:extLst>
              <a:ext uri="{FF2B5EF4-FFF2-40B4-BE49-F238E27FC236}">
                <a16:creationId xmlns:a16="http://schemas.microsoft.com/office/drawing/2014/main" id="{9FB676A2-6B21-9D1A-1866-4F065F232787}"/>
              </a:ext>
            </a:extLst>
          </p:cNvPr>
          <p:cNvSpPr txBox="1"/>
          <p:nvPr/>
        </p:nvSpPr>
        <p:spPr>
          <a:xfrm>
            <a:off x="3375052" y="1690688"/>
            <a:ext cx="6063916" cy="707886"/>
          </a:xfrm>
          <a:prstGeom prst="rect">
            <a:avLst/>
          </a:prstGeom>
          <a:noFill/>
        </p:spPr>
        <p:txBody>
          <a:bodyPr wrap="square">
            <a:spAutoFit/>
          </a:bodyPr>
          <a:lstStyle/>
          <a:p>
            <a:pPr algn="ctr"/>
            <a:r>
              <a:rPr lang="tr-TR" sz="2000" dirty="0">
                <a:solidFill>
                  <a:srgbClr val="FF0000"/>
                </a:solidFill>
              </a:rPr>
              <a:t>"Modern Belgelerin Yönetiminde Yeni Dönem"</a:t>
            </a:r>
          </a:p>
          <a:p>
            <a:endParaRPr lang="tr-TR" sz="2000" dirty="0"/>
          </a:p>
        </p:txBody>
      </p:sp>
      <p:sp>
        <p:nvSpPr>
          <p:cNvPr id="4" name="Metin kutusu 3">
            <a:extLst>
              <a:ext uri="{FF2B5EF4-FFF2-40B4-BE49-F238E27FC236}">
                <a16:creationId xmlns:a16="http://schemas.microsoft.com/office/drawing/2014/main" id="{2838176A-BA5D-4BAE-53D9-2AE15D26BBEB}"/>
              </a:ext>
            </a:extLst>
          </p:cNvPr>
          <p:cNvSpPr txBox="1"/>
          <p:nvPr/>
        </p:nvSpPr>
        <p:spPr>
          <a:xfrm>
            <a:off x="1858297" y="2687878"/>
            <a:ext cx="8465574" cy="3539430"/>
          </a:xfrm>
          <a:prstGeom prst="rect">
            <a:avLst/>
          </a:prstGeom>
          <a:noFill/>
        </p:spPr>
        <p:txBody>
          <a:bodyPr wrap="square">
            <a:spAutoFit/>
          </a:bodyPr>
          <a:lstStyle/>
          <a:p>
            <a:pPr>
              <a:buFont typeface="Arial" panose="020B0604020202020204" pitchFamily="34" charset="0"/>
              <a:buChar char="•"/>
            </a:pPr>
            <a:r>
              <a:rPr lang="tr-TR" sz="3200" b="1" dirty="0"/>
              <a:t>«EBYS ile dijitalleşme, kurumların bilgiye erişimini hızlandırır ve süreçleri optimize eder.«</a:t>
            </a:r>
          </a:p>
          <a:p>
            <a:pPr>
              <a:buFont typeface="Arial" panose="020B0604020202020204" pitchFamily="34" charset="0"/>
              <a:buChar char="•"/>
            </a:pPr>
            <a:endParaRPr lang="tr-TR" sz="3200" b="1" dirty="0"/>
          </a:p>
          <a:p>
            <a:pPr>
              <a:buFont typeface="Arial" panose="020B0604020202020204" pitchFamily="34" charset="0"/>
              <a:buChar char="•"/>
            </a:pPr>
            <a:r>
              <a:rPr lang="tr-TR" sz="3200" b="1" dirty="0"/>
              <a:t>«Etkili belge yönetimi, dijital dönüşümün temelidir.»</a:t>
            </a:r>
          </a:p>
          <a:p>
            <a:pPr>
              <a:buFont typeface="Arial" panose="020B0604020202020204" pitchFamily="34" charset="0"/>
              <a:buChar char="•"/>
            </a:pPr>
            <a:endParaRPr lang="tr-TR" sz="3200" b="1" dirty="0"/>
          </a:p>
        </p:txBody>
      </p:sp>
    </p:spTree>
    <p:extLst>
      <p:ext uri="{BB962C8B-B14F-4D97-AF65-F5344CB8AC3E}">
        <p14:creationId xmlns:p14="http://schemas.microsoft.com/office/powerpoint/2010/main" val="1786024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0A515B-55DD-67A7-314E-C5703A73278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E20CFD4-53B6-1C73-E847-9C0967059A32}"/>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1FBBB9AF-D414-6DF5-B1F9-08BC2CFAC6EC}"/>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sp>
        <p:nvSpPr>
          <p:cNvPr id="4" name="Metin kutusu 3">
            <a:extLst>
              <a:ext uri="{FF2B5EF4-FFF2-40B4-BE49-F238E27FC236}">
                <a16:creationId xmlns:a16="http://schemas.microsoft.com/office/drawing/2014/main" id="{BD2A0800-CB16-70A1-7C2D-631E98B8366D}"/>
              </a:ext>
            </a:extLst>
          </p:cNvPr>
          <p:cNvSpPr txBox="1"/>
          <p:nvPr/>
        </p:nvSpPr>
        <p:spPr>
          <a:xfrm>
            <a:off x="1000760" y="1951672"/>
            <a:ext cx="10190480" cy="1938992"/>
          </a:xfrm>
          <a:prstGeom prst="rect">
            <a:avLst/>
          </a:prstGeom>
          <a:noFill/>
        </p:spPr>
        <p:txBody>
          <a:bodyPr wrap="square" rtlCol="0">
            <a:spAutoFit/>
          </a:bodyPr>
          <a:lstStyle/>
          <a:p>
            <a:pPr algn="just"/>
            <a:r>
              <a:rPr lang="tr-TR" sz="2000" b="1" dirty="0"/>
              <a:t>Kurumlar, kayıt ortam ve türlerine göre sahip oldukları ve/veya bulundurdukları bilgi ve belgelerini uygun ortamlarda depolamak ve korumakla yükümlüdürler. Koruma, bilgi ve belgenin fiziksel ve içerik bütünlüğünü kapsayacak; hiyerarşik yapısından ve bağlamından kopartılmayacak özellikte olmalıdır. Bu koruma, hukuki ve idari bir zorunluluk olmakla birlikte kurumsal hafıza ve güvenilirlik bakımından ayrıca önem taşır.</a:t>
            </a:r>
          </a:p>
        </p:txBody>
      </p:sp>
      <p:pic>
        <p:nvPicPr>
          <p:cNvPr id="8" name="Resim 7">
            <a:extLst>
              <a:ext uri="{FF2B5EF4-FFF2-40B4-BE49-F238E27FC236}">
                <a16:creationId xmlns:a16="http://schemas.microsoft.com/office/drawing/2014/main" id="{83165396-08C9-58F4-C932-94506FB963B7}"/>
              </a:ext>
            </a:extLst>
          </p:cNvPr>
          <p:cNvPicPr>
            <a:picLocks noChangeAspect="1"/>
          </p:cNvPicPr>
          <p:nvPr/>
        </p:nvPicPr>
        <p:blipFill>
          <a:blip r:embed="rId3"/>
          <a:stretch>
            <a:fillRect/>
          </a:stretch>
        </p:blipFill>
        <p:spPr>
          <a:xfrm>
            <a:off x="1998177" y="3890664"/>
            <a:ext cx="8195645" cy="1966130"/>
          </a:xfrm>
          <a:prstGeom prst="rect">
            <a:avLst/>
          </a:prstGeom>
        </p:spPr>
      </p:pic>
    </p:spTree>
    <p:extLst>
      <p:ext uri="{BB962C8B-B14F-4D97-AF65-F5344CB8AC3E}">
        <p14:creationId xmlns:p14="http://schemas.microsoft.com/office/powerpoint/2010/main" val="103234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DC9001-845C-1570-1890-5DE1B4CBD690}"/>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93FECD0-481F-B00A-C7F0-CBA20D9ABC1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7F1C4F18-03F4-F1F9-EAA5-C90D7040DDAA}"/>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2.BELGE YÖNETİMİ VE ARŞİVLEMENİN ÖNEMİ</a:t>
            </a:r>
          </a:p>
        </p:txBody>
      </p:sp>
      <p:sp>
        <p:nvSpPr>
          <p:cNvPr id="4" name="Metin kutusu 3">
            <a:extLst>
              <a:ext uri="{FF2B5EF4-FFF2-40B4-BE49-F238E27FC236}">
                <a16:creationId xmlns:a16="http://schemas.microsoft.com/office/drawing/2014/main" id="{321F250C-8DB4-75F4-C249-050BE4EE5599}"/>
              </a:ext>
            </a:extLst>
          </p:cNvPr>
          <p:cNvSpPr txBox="1"/>
          <p:nvPr/>
        </p:nvSpPr>
        <p:spPr>
          <a:xfrm>
            <a:off x="1032387" y="1978653"/>
            <a:ext cx="9576619" cy="4401205"/>
          </a:xfrm>
          <a:prstGeom prst="rect">
            <a:avLst/>
          </a:prstGeom>
          <a:noFill/>
        </p:spPr>
        <p:txBody>
          <a:bodyPr wrap="square" rtlCol="0">
            <a:spAutoFit/>
          </a:bodyPr>
          <a:lstStyle/>
          <a:p>
            <a:pPr marL="285750" indent="-285750">
              <a:buFont typeface="Arial" panose="020B0604020202020204" pitchFamily="34" charset="0"/>
              <a:buChar char="•"/>
            </a:pPr>
            <a:r>
              <a:rPr lang="tr-TR" sz="2800" b="1" dirty="0"/>
              <a:t>Mevzuat ve uygun şekilde belgelerin korunması.</a:t>
            </a:r>
          </a:p>
          <a:p>
            <a:pPr marL="285750" indent="-285750">
              <a:buFont typeface="Arial" panose="020B0604020202020204" pitchFamily="34" charset="0"/>
              <a:buChar char="•"/>
            </a:pPr>
            <a:r>
              <a:rPr lang="tr-TR" sz="2800" b="1" dirty="0"/>
              <a:t>Denetimlerde ve hukuki süreçlerde gerekli belgelerin sunulabilmesi.</a:t>
            </a:r>
          </a:p>
          <a:p>
            <a:pPr marL="285750" indent="-285750">
              <a:buFont typeface="Arial" panose="020B0604020202020204" pitchFamily="34" charset="0"/>
              <a:buChar char="•"/>
            </a:pPr>
            <a:r>
              <a:rPr lang="tr-TR" sz="2800" b="1" dirty="0"/>
              <a:t>Tarihsel araştırmalar için değerli belgelerin saklanması ve kültürel mirasın korunarak gelecek nesillere aktarılması.</a:t>
            </a:r>
          </a:p>
          <a:p>
            <a:pPr marL="285750" indent="-285750">
              <a:buFont typeface="Arial" panose="020B0604020202020204" pitchFamily="34" charset="0"/>
              <a:buChar char="•"/>
            </a:pPr>
            <a:r>
              <a:rPr lang="tr-TR" sz="2800" b="1" dirty="0"/>
              <a:t>Geçmiş faaliyetlerin korunması ve bilgi sürekliliğinin sağlanması.(</a:t>
            </a:r>
            <a:r>
              <a:rPr lang="tr-TR" sz="2800" b="1" i="1" dirty="0"/>
              <a:t>Kurumsal Bellek</a:t>
            </a:r>
            <a:r>
              <a:rPr lang="tr-TR" sz="2800" b="1" dirty="0"/>
              <a:t>)</a:t>
            </a:r>
          </a:p>
          <a:p>
            <a:pPr marL="285750" indent="-285750">
              <a:buFont typeface="Arial" panose="020B0604020202020204" pitchFamily="34" charset="0"/>
              <a:buChar char="•"/>
            </a:pPr>
            <a:r>
              <a:rPr lang="tr-TR" sz="2800" b="1" dirty="0"/>
              <a:t>Belgelerin hızlı erişimiyle zaman ve iş gücünden tasarruf.</a:t>
            </a:r>
          </a:p>
        </p:txBody>
      </p:sp>
      <p:sp>
        <p:nvSpPr>
          <p:cNvPr id="8" name="Metin kutusu 7">
            <a:extLst>
              <a:ext uri="{FF2B5EF4-FFF2-40B4-BE49-F238E27FC236}">
                <a16:creationId xmlns:a16="http://schemas.microsoft.com/office/drawing/2014/main" id="{237F4F41-CB33-91B4-EF4F-96CF97E327E0}"/>
              </a:ext>
            </a:extLst>
          </p:cNvPr>
          <p:cNvSpPr txBox="1"/>
          <p:nvPr/>
        </p:nvSpPr>
        <p:spPr>
          <a:xfrm>
            <a:off x="5092772" y="1558596"/>
            <a:ext cx="1455848" cy="523220"/>
          </a:xfrm>
          <a:prstGeom prst="rect">
            <a:avLst/>
          </a:prstGeom>
          <a:noFill/>
        </p:spPr>
        <p:txBody>
          <a:bodyPr wrap="none" rtlCol="0">
            <a:spAutoFit/>
          </a:bodyPr>
          <a:lstStyle/>
          <a:p>
            <a:pPr algn="ctr"/>
            <a:r>
              <a:rPr lang="tr-TR" sz="2800" b="1" dirty="0">
                <a:solidFill>
                  <a:srgbClr val="FF0000"/>
                </a:solidFill>
              </a:rPr>
              <a:t>Önemi:</a:t>
            </a:r>
          </a:p>
        </p:txBody>
      </p:sp>
    </p:spTree>
    <p:extLst>
      <p:ext uri="{BB962C8B-B14F-4D97-AF65-F5344CB8AC3E}">
        <p14:creationId xmlns:p14="http://schemas.microsoft.com/office/powerpoint/2010/main" val="3027314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DF9041-8DDF-1BCD-CDFF-817566207101}"/>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0BF4D04D-542D-4310-4900-C441A7E5572E}"/>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5A08E2B-4507-2BAE-AFF6-A2C6E70C944A}"/>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pic>
        <p:nvPicPr>
          <p:cNvPr id="6" name="Resim 5">
            <a:extLst>
              <a:ext uri="{FF2B5EF4-FFF2-40B4-BE49-F238E27FC236}">
                <a16:creationId xmlns:a16="http://schemas.microsoft.com/office/drawing/2014/main" id="{3C2A45C2-7C84-8432-4035-1513D8D38D4D}"/>
              </a:ext>
            </a:extLst>
          </p:cNvPr>
          <p:cNvPicPr>
            <a:picLocks noChangeAspect="1"/>
          </p:cNvPicPr>
          <p:nvPr/>
        </p:nvPicPr>
        <p:blipFill>
          <a:blip r:embed="rId3"/>
          <a:stretch>
            <a:fillRect/>
          </a:stretch>
        </p:blipFill>
        <p:spPr>
          <a:xfrm>
            <a:off x="100520" y="1564542"/>
            <a:ext cx="5357324" cy="1864458"/>
          </a:xfrm>
          <a:prstGeom prst="rect">
            <a:avLst/>
          </a:prstGeom>
        </p:spPr>
      </p:pic>
      <p:pic>
        <p:nvPicPr>
          <p:cNvPr id="9" name="Resim 8">
            <a:extLst>
              <a:ext uri="{FF2B5EF4-FFF2-40B4-BE49-F238E27FC236}">
                <a16:creationId xmlns:a16="http://schemas.microsoft.com/office/drawing/2014/main" id="{C19CA913-B5BF-9CA0-6EE9-4F75F90BA33E}"/>
              </a:ext>
            </a:extLst>
          </p:cNvPr>
          <p:cNvPicPr>
            <a:picLocks noChangeAspect="1"/>
          </p:cNvPicPr>
          <p:nvPr/>
        </p:nvPicPr>
        <p:blipFill>
          <a:blip r:embed="rId4"/>
          <a:stretch>
            <a:fillRect/>
          </a:stretch>
        </p:blipFill>
        <p:spPr>
          <a:xfrm>
            <a:off x="518160" y="3795922"/>
            <a:ext cx="3688372" cy="2476715"/>
          </a:xfrm>
          <a:prstGeom prst="rect">
            <a:avLst/>
          </a:prstGeom>
        </p:spPr>
      </p:pic>
      <p:sp>
        <p:nvSpPr>
          <p:cNvPr id="10" name="Ok: Sağ 9">
            <a:extLst>
              <a:ext uri="{FF2B5EF4-FFF2-40B4-BE49-F238E27FC236}">
                <a16:creationId xmlns:a16="http://schemas.microsoft.com/office/drawing/2014/main" id="{52AE0948-50FD-B0CC-6130-F7A70CDFC535}"/>
              </a:ext>
            </a:extLst>
          </p:cNvPr>
          <p:cNvSpPr/>
          <p:nvPr/>
        </p:nvSpPr>
        <p:spPr>
          <a:xfrm>
            <a:off x="5791200" y="2306320"/>
            <a:ext cx="104648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A817B418-6AE8-4C10-61B8-023F0330ABC5}"/>
              </a:ext>
            </a:extLst>
          </p:cNvPr>
          <p:cNvSpPr/>
          <p:nvPr/>
        </p:nvSpPr>
        <p:spPr>
          <a:xfrm>
            <a:off x="5687961" y="4846319"/>
            <a:ext cx="104648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BB65554A-FCB3-6C1A-9675-FF450A2D240F}"/>
              </a:ext>
            </a:extLst>
          </p:cNvPr>
          <p:cNvSpPr txBox="1"/>
          <p:nvPr/>
        </p:nvSpPr>
        <p:spPr>
          <a:xfrm>
            <a:off x="7403690" y="2041109"/>
            <a:ext cx="3667432" cy="707886"/>
          </a:xfrm>
          <a:prstGeom prst="rect">
            <a:avLst/>
          </a:prstGeom>
          <a:noFill/>
        </p:spPr>
        <p:txBody>
          <a:bodyPr wrap="square" rtlCol="0">
            <a:spAutoFit/>
          </a:bodyPr>
          <a:lstStyle/>
          <a:p>
            <a:r>
              <a:rPr lang="tr-TR" sz="2000" b="1" dirty="0"/>
              <a:t>Depo kapıları için gerekli önlemler alınmalıdır</a:t>
            </a:r>
          </a:p>
        </p:txBody>
      </p:sp>
      <p:sp>
        <p:nvSpPr>
          <p:cNvPr id="13" name="Metin kutusu 12">
            <a:extLst>
              <a:ext uri="{FF2B5EF4-FFF2-40B4-BE49-F238E27FC236}">
                <a16:creationId xmlns:a16="http://schemas.microsoft.com/office/drawing/2014/main" id="{60D61535-947E-9BB7-BC12-F24F4E19F8F1}"/>
              </a:ext>
            </a:extLst>
          </p:cNvPr>
          <p:cNvSpPr txBox="1"/>
          <p:nvPr/>
        </p:nvSpPr>
        <p:spPr>
          <a:xfrm>
            <a:off x="7315200" y="4611329"/>
            <a:ext cx="4522839" cy="1015663"/>
          </a:xfrm>
          <a:prstGeom prst="rect">
            <a:avLst/>
          </a:prstGeom>
          <a:noFill/>
        </p:spPr>
        <p:txBody>
          <a:bodyPr wrap="square" rtlCol="0">
            <a:spAutoFit/>
          </a:bodyPr>
          <a:lstStyle/>
          <a:p>
            <a:r>
              <a:rPr lang="tr-TR" sz="2000" b="1" dirty="0"/>
              <a:t>Elektrik, Gaz vb. sistem odalarından uzak</a:t>
            </a:r>
          </a:p>
          <a:p>
            <a:r>
              <a:rPr lang="tr-TR" sz="2000" b="1" dirty="0"/>
              <a:t>bir yerde olmalıdır.</a:t>
            </a:r>
          </a:p>
        </p:txBody>
      </p:sp>
    </p:spTree>
    <p:extLst>
      <p:ext uri="{BB962C8B-B14F-4D97-AF65-F5344CB8AC3E}">
        <p14:creationId xmlns:p14="http://schemas.microsoft.com/office/powerpoint/2010/main" val="2232879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53E00F-CA1F-8F98-37DB-F7A62971ABF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916807F-E957-183F-C9E2-D1FC2015AA2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2AEA840-BD43-3173-8C63-C4B9015F098E}"/>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sp>
        <p:nvSpPr>
          <p:cNvPr id="10" name="Ok: Sağ 9">
            <a:extLst>
              <a:ext uri="{FF2B5EF4-FFF2-40B4-BE49-F238E27FC236}">
                <a16:creationId xmlns:a16="http://schemas.microsoft.com/office/drawing/2014/main" id="{66783787-F31A-B355-6725-7E2F3468717C}"/>
              </a:ext>
            </a:extLst>
          </p:cNvPr>
          <p:cNvSpPr/>
          <p:nvPr/>
        </p:nvSpPr>
        <p:spPr>
          <a:xfrm>
            <a:off x="6265819" y="3621448"/>
            <a:ext cx="104648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E8C8991D-4155-2EF1-A792-8A4659320457}"/>
              </a:ext>
            </a:extLst>
          </p:cNvPr>
          <p:cNvSpPr txBox="1"/>
          <p:nvPr/>
        </p:nvSpPr>
        <p:spPr>
          <a:xfrm>
            <a:off x="7816645" y="3113616"/>
            <a:ext cx="3667432" cy="1015663"/>
          </a:xfrm>
          <a:prstGeom prst="rect">
            <a:avLst/>
          </a:prstGeom>
          <a:noFill/>
        </p:spPr>
        <p:txBody>
          <a:bodyPr wrap="square" rtlCol="0">
            <a:spAutoFit/>
          </a:bodyPr>
          <a:lstStyle/>
          <a:p>
            <a:r>
              <a:rPr lang="tr-TR" sz="2000" b="1" dirty="0"/>
              <a:t>Depolarda yangın söndürücü tüpleri ve yangın söndürme sistemi olmalıdır. </a:t>
            </a:r>
          </a:p>
        </p:txBody>
      </p:sp>
      <p:pic>
        <p:nvPicPr>
          <p:cNvPr id="4" name="Resim 3">
            <a:extLst>
              <a:ext uri="{FF2B5EF4-FFF2-40B4-BE49-F238E27FC236}">
                <a16:creationId xmlns:a16="http://schemas.microsoft.com/office/drawing/2014/main" id="{8DCA61F2-5006-0B58-66C5-4FB7C3BDDB40}"/>
              </a:ext>
            </a:extLst>
          </p:cNvPr>
          <p:cNvPicPr>
            <a:picLocks noChangeAspect="1"/>
          </p:cNvPicPr>
          <p:nvPr/>
        </p:nvPicPr>
        <p:blipFill>
          <a:blip r:embed="rId3"/>
          <a:stretch>
            <a:fillRect/>
          </a:stretch>
        </p:blipFill>
        <p:spPr>
          <a:xfrm>
            <a:off x="22334" y="2325934"/>
            <a:ext cx="6256104" cy="2668853"/>
          </a:xfrm>
          <a:prstGeom prst="rect">
            <a:avLst/>
          </a:prstGeom>
        </p:spPr>
      </p:pic>
    </p:spTree>
    <p:extLst>
      <p:ext uri="{BB962C8B-B14F-4D97-AF65-F5344CB8AC3E}">
        <p14:creationId xmlns:p14="http://schemas.microsoft.com/office/powerpoint/2010/main" val="3880094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B375A-1359-B713-81E1-BA3A919AAF0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105E599-73A4-DD19-E0F9-B37211547FB0}"/>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5F05334-25C4-2350-9A76-B45DB6B3DBE4}"/>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sp>
        <p:nvSpPr>
          <p:cNvPr id="3" name="Metin kutusu 2">
            <a:extLst>
              <a:ext uri="{FF2B5EF4-FFF2-40B4-BE49-F238E27FC236}">
                <a16:creationId xmlns:a16="http://schemas.microsoft.com/office/drawing/2014/main" id="{BAD3FD6F-4A4B-0742-4E60-2EE771F220F9}"/>
              </a:ext>
            </a:extLst>
          </p:cNvPr>
          <p:cNvSpPr txBox="1"/>
          <p:nvPr/>
        </p:nvSpPr>
        <p:spPr>
          <a:xfrm>
            <a:off x="5356122" y="1470206"/>
            <a:ext cx="5997678" cy="4893647"/>
          </a:xfrm>
          <a:prstGeom prst="rect">
            <a:avLst/>
          </a:prstGeom>
          <a:noFill/>
        </p:spPr>
        <p:txBody>
          <a:bodyPr wrap="square" rtlCol="0">
            <a:spAutoFit/>
          </a:bodyPr>
          <a:lstStyle/>
          <a:p>
            <a:pPr algn="just"/>
            <a:r>
              <a:rPr lang="tr-TR" sz="2400" b="1" dirty="0">
                <a:solidFill>
                  <a:srgbClr val="FF0000"/>
                </a:solidFill>
              </a:rPr>
              <a:t>Kurum arşivi</a:t>
            </a:r>
            <a:r>
              <a:rPr lang="tr-TR" b="1" dirty="0">
                <a:solidFill>
                  <a:srgbClr val="FF0000"/>
                </a:solidFill>
              </a:rPr>
              <a:t>, </a:t>
            </a:r>
            <a:r>
              <a:rPr lang="tr-TR" sz="2400" b="1" dirty="0"/>
              <a:t>bir kurumun tüm birimlerinden gelen belgelerin belirli süreler boyunca toplandığı, düzenlendiği ve saklandığı merkezi arşivdir. Bu arşiv, kurum genelinde tamamlanan iş ve işlemlere ilişkin belgeleri içerir ve belgelerin saklama süresi dolana kadar muhafaza edilmesinden sorumludur. Kurum arşivinde, yasal düzenlemeler gereğince saklanması veya tasfiyesi gereken belgeler için düzenli bir yönetim sağlanır.</a:t>
            </a:r>
            <a:endParaRPr lang="tr-TR" b="1" dirty="0"/>
          </a:p>
        </p:txBody>
      </p:sp>
      <p:pic>
        <p:nvPicPr>
          <p:cNvPr id="7" name="Resim 6">
            <a:extLst>
              <a:ext uri="{FF2B5EF4-FFF2-40B4-BE49-F238E27FC236}">
                <a16:creationId xmlns:a16="http://schemas.microsoft.com/office/drawing/2014/main" id="{ABC50959-8F75-0F3C-140B-1291924C3D64}"/>
              </a:ext>
            </a:extLst>
          </p:cNvPr>
          <p:cNvPicPr>
            <a:picLocks noChangeAspect="1"/>
          </p:cNvPicPr>
          <p:nvPr/>
        </p:nvPicPr>
        <p:blipFill>
          <a:blip r:embed="rId3"/>
          <a:stretch>
            <a:fillRect/>
          </a:stretch>
        </p:blipFill>
        <p:spPr>
          <a:xfrm>
            <a:off x="1" y="2038229"/>
            <a:ext cx="5222240" cy="2781541"/>
          </a:xfrm>
          <a:prstGeom prst="rect">
            <a:avLst/>
          </a:prstGeom>
        </p:spPr>
      </p:pic>
    </p:spTree>
    <p:extLst>
      <p:ext uri="{BB962C8B-B14F-4D97-AF65-F5344CB8AC3E}">
        <p14:creationId xmlns:p14="http://schemas.microsoft.com/office/powerpoint/2010/main" val="3215625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FE8DBA-E51B-3258-A812-61A18B05152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0755A36-5802-3067-F4F7-CDE8F1C6CA2E}"/>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5B976EB2-E381-2378-A2D0-51775506784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sp>
        <p:nvSpPr>
          <p:cNvPr id="3" name="Metin kutusu 2">
            <a:extLst>
              <a:ext uri="{FF2B5EF4-FFF2-40B4-BE49-F238E27FC236}">
                <a16:creationId xmlns:a16="http://schemas.microsoft.com/office/drawing/2014/main" id="{0AE90B72-07E5-9613-D03D-2F5B7AF73F41}"/>
              </a:ext>
            </a:extLst>
          </p:cNvPr>
          <p:cNvSpPr txBox="1"/>
          <p:nvPr/>
        </p:nvSpPr>
        <p:spPr>
          <a:xfrm>
            <a:off x="5356122" y="1470206"/>
            <a:ext cx="5997678" cy="3416320"/>
          </a:xfrm>
          <a:prstGeom prst="rect">
            <a:avLst/>
          </a:prstGeom>
          <a:noFill/>
        </p:spPr>
        <p:txBody>
          <a:bodyPr wrap="square" rtlCol="0">
            <a:spAutoFit/>
          </a:bodyPr>
          <a:lstStyle/>
          <a:p>
            <a:pPr algn="just"/>
            <a:r>
              <a:rPr lang="tr-TR" sz="2400" b="1" dirty="0">
                <a:solidFill>
                  <a:srgbClr val="FF0000"/>
                </a:solidFill>
              </a:rPr>
              <a:t>Birim arşivi, </a:t>
            </a:r>
            <a:r>
              <a:rPr lang="tr-TR" sz="2400" b="1" dirty="0"/>
              <a:t>kurumun farklı birimlerinin kendi iş ve işlemleri sonucunda oluşan belgeleri belirli bir süre saklamak ve düzenlemek üzere oluşturulan arşivdir. Birim arşivlerinde, birimin günlük faaliyetlerinde kullanılan veya süreçleri devam eden belgeler saklanır. Saklama süreleri dolan belgeler, birim arşivinden kurum arşivine devredilir.</a:t>
            </a:r>
          </a:p>
        </p:txBody>
      </p:sp>
      <p:pic>
        <p:nvPicPr>
          <p:cNvPr id="7" name="Resim 6">
            <a:extLst>
              <a:ext uri="{FF2B5EF4-FFF2-40B4-BE49-F238E27FC236}">
                <a16:creationId xmlns:a16="http://schemas.microsoft.com/office/drawing/2014/main" id="{2E20E75B-8309-2A9B-A119-7672F9F1E10C}"/>
              </a:ext>
            </a:extLst>
          </p:cNvPr>
          <p:cNvPicPr>
            <a:picLocks noChangeAspect="1"/>
          </p:cNvPicPr>
          <p:nvPr/>
        </p:nvPicPr>
        <p:blipFill>
          <a:blip r:embed="rId3"/>
          <a:stretch>
            <a:fillRect/>
          </a:stretch>
        </p:blipFill>
        <p:spPr>
          <a:xfrm>
            <a:off x="1" y="2038229"/>
            <a:ext cx="5222240" cy="2781541"/>
          </a:xfrm>
          <a:prstGeom prst="rect">
            <a:avLst/>
          </a:prstGeom>
        </p:spPr>
      </p:pic>
    </p:spTree>
    <p:extLst>
      <p:ext uri="{BB962C8B-B14F-4D97-AF65-F5344CB8AC3E}">
        <p14:creationId xmlns:p14="http://schemas.microsoft.com/office/powerpoint/2010/main" val="266389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98F2E7-373D-4034-4279-0A01685A2CBB}"/>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3A88DAF-08DA-7B31-71B9-52F945F7E98D}"/>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BE18DFF3-D201-4EFE-407A-CBD64AA748BC}"/>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pic>
        <p:nvPicPr>
          <p:cNvPr id="6" name="Resim 5">
            <a:extLst>
              <a:ext uri="{FF2B5EF4-FFF2-40B4-BE49-F238E27FC236}">
                <a16:creationId xmlns:a16="http://schemas.microsoft.com/office/drawing/2014/main" id="{2458091E-292F-91A4-F2C5-FC9A5B75DC73}"/>
              </a:ext>
            </a:extLst>
          </p:cNvPr>
          <p:cNvPicPr>
            <a:picLocks noChangeAspect="1"/>
          </p:cNvPicPr>
          <p:nvPr/>
        </p:nvPicPr>
        <p:blipFill>
          <a:blip r:embed="rId3"/>
          <a:stretch>
            <a:fillRect/>
          </a:stretch>
        </p:blipFill>
        <p:spPr>
          <a:xfrm>
            <a:off x="0" y="1470206"/>
            <a:ext cx="7529212" cy="4115157"/>
          </a:xfrm>
          <a:prstGeom prst="rect">
            <a:avLst/>
          </a:prstGeom>
        </p:spPr>
      </p:pic>
      <p:sp>
        <p:nvSpPr>
          <p:cNvPr id="8" name="Metin kutusu 7">
            <a:extLst>
              <a:ext uri="{FF2B5EF4-FFF2-40B4-BE49-F238E27FC236}">
                <a16:creationId xmlns:a16="http://schemas.microsoft.com/office/drawing/2014/main" id="{F2F6B84A-B86A-D841-8CE3-C912A0F1FDDF}"/>
              </a:ext>
            </a:extLst>
          </p:cNvPr>
          <p:cNvSpPr txBox="1"/>
          <p:nvPr/>
        </p:nvSpPr>
        <p:spPr>
          <a:xfrm>
            <a:off x="8491760" y="1720840"/>
            <a:ext cx="3230880" cy="3416320"/>
          </a:xfrm>
          <a:prstGeom prst="rect">
            <a:avLst/>
          </a:prstGeom>
          <a:noFill/>
        </p:spPr>
        <p:txBody>
          <a:bodyPr wrap="square" rtlCol="0">
            <a:spAutoFit/>
          </a:bodyPr>
          <a:lstStyle/>
          <a:p>
            <a:pPr algn="just"/>
            <a:r>
              <a:rPr lang="tr-TR" sz="2400" b="1" dirty="0"/>
              <a:t>Depo, raf blokları ve raflar için yerleşim planı hazırlanmalı; materyal, aidiyeti ve yerlerine göre hazırlanmış olan yerleşim planına göre depolara yerleştirilmelidir.</a:t>
            </a:r>
          </a:p>
        </p:txBody>
      </p:sp>
      <p:sp>
        <p:nvSpPr>
          <p:cNvPr id="9" name="Ok: Sağ 8">
            <a:extLst>
              <a:ext uri="{FF2B5EF4-FFF2-40B4-BE49-F238E27FC236}">
                <a16:creationId xmlns:a16="http://schemas.microsoft.com/office/drawing/2014/main" id="{34E40141-1BD0-562A-8E31-4947A726F3DF}"/>
              </a:ext>
            </a:extLst>
          </p:cNvPr>
          <p:cNvSpPr/>
          <p:nvPr/>
        </p:nvSpPr>
        <p:spPr>
          <a:xfrm>
            <a:off x="7445280" y="3053080"/>
            <a:ext cx="104648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8194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B1D85-CD7D-056F-83A6-300D8106FD9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F2B8DD45-897F-AACB-29C2-ED366CE254AA}"/>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72CCB650-5EDE-5E1F-5AD3-3FCE96D6F07D}"/>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7 .ARŞİV MEKÂNLARI</a:t>
            </a:r>
          </a:p>
        </p:txBody>
      </p:sp>
      <p:graphicFrame>
        <p:nvGraphicFramePr>
          <p:cNvPr id="6" name="Tablo 5">
            <a:extLst>
              <a:ext uri="{FF2B5EF4-FFF2-40B4-BE49-F238E27FC236}">
                <a16:creationId xmlns:a16="http://schemas.microsoft.com/office/drawing/2014/main" id="{13828477-D08C-AAB5-E3EF-E45F93D82719}"/>
              </a:ext>
            </a:extLst>
          </p:cNvPr>
          <p:cNvGraphicFramePr>
            <a:graphicFrameLocks noGrp="1"/>
          </p:cNvGraphicFramePr>
          <p:nvPr>
            <p:extLst>
              <p:ext uri="{D42A27DB-BD31-4B8C-83A1-F6EECF244321}">
                <p14:modId xmlns:p14="http://schemas.microsoft.com/office/powerpoint/2010/main" val="1805597670"/>
              </p:ext>
            </p:extLst>
          </p:nvPr>
        </p:nvGraphicFramePr>
        <p:xfrm>
          <a:off x="1832077" y="1829299"/>
          <a:ext cx="8527845" cy="4231326"/>
        </p:xfrm>
        <a:graphic>
          <a:graphicData uri="http://schemas.openxmlformats.org/drawingml/2006/table">
            <a:tbl>
              <a:tblPr firstRow="1" bandRow="1">
                <a:tableStyleId>{5C22544A-7EE6-4342-B048-85BDC9FD1C3A}</a:tableStyleId>
              </a:tblPr>
              <a:tblGrid>
                <a:gridCol w="2842615">
                  <a:extLst>
                    <a:ext uri="{9D8B030D-6E8A-4147-A177-3AD203B41FA5}">
                      <a16:colId xmlns:a16="http://schemas.microsoft.com/office/drawing/2014/main" val="3433902833"/>
                    </a:ext>
                  </a:extLst>
                </a:gridCol>
                <a:gridCol w="2842615">
                  <a:extLst>
                    <a:ext uri="{9D8B030D-6E8A-4147-A177-3AD203B41FA5}">
                      <a16:colId xmlns:a16="http://schemas.microsoft.com/office/drawing/2014/main" val="2055208258"/>
                    </a:ext>
                  </a:extLst>
                </a:gridCol>
                <a:gridCol w="2842615">
                  <a:extLst>
                    <a:ext uri="{9D8B030D-6E8A-4147-A177-3AD203B41FA5}">
                      <a16:colId xmlns:a16="http://schemas.microsoft.com/office/drawing/2014/main" val="692906471"/>
                    </a:ext>
                  </a:extLst>
                </a:gridCol>
              </a:tblGrid>
              <a:tr h="604206">
                <a:tc>
                  <a:txBody>
                    <a:bodyPr/>
                    <a:lstStyle/>
                    <a:p>
                      <a:endParaRPr lang="tr-TR" dirty="0"/>
                    </a:p>
                  </a:txBody>
                  <a:tcPr/>
                </a:tc>
                <a:tc>
                  <a:txBody>
                    <a:bodyPr/>
                    <a:lstStyle/>
                    <a:p>
                      <a:r>
                        <a:rPr lang="tr-TR" dirty="0"/>
                        <a:t>KURUM ARŞİVİ</a:t>
                      </a:r>
                    </a:p>
                  </a:txBody>
                  <a:tcPr/>
                </a:tc>
                <a:tc>
                  <a:txBody>
                    <a:bodyPr/>
                    <a:lstStyle/>
                    <a:p>
                      <a:r>
                        <a:rPr lang="tr-TR" dirty="0"/>
                        <a:t>BİRİM ARŞİVİ</a:t>
                      </a:r>
                    </a:p>
                  </a:txBody>
                  <a:tcPr/>
                </a:tc>
                <a:extLst>
                  <a:ext uri="{0D108BD9-81ED-4DB2-BD59-A6C34878D82A}">
                    <a16:rowId xmlns:a16="http://schemas.microsoft.com/office/drawing/2014/main" val="3982465455"/>
                  </a:ext>
                </a:extLst>
              </a:tr>
              <a:tr h="604206">
                <a:tc>
                  <a:txBody>
                    <a:bodyPr/>
                    <a:lstStyle/>
                    <a:p>
                      <a:pPr algn="l"/>
                      <a:r>
                        <a:rPr lang="tr-TR" sz="2000" b="1" dirty="0">
                          <a:solidFill>
                            <a:srgbClr val="FF0000"/>
                          </a:solidFill>
                        </a:rPr>
                        <a:t>Kapsam</a:t>
                      </a:r>
                    </a:p>
                  </a:txBody>
                  <a:tcPr/>
                </a:tc>
                <a:tc>
                  <a:txBody>
                    <a:bodyPr/>
                    <a:lstStyle/>
                    <a:p>
                      <a:r>
                        <a:rPr lang="de-DE" sz="2000" b="1" dirty="0"/>
                        <a:t>Tüm birimlerden gelen belgeleri içerir.</a:t>
                      </a:r>
                      <a:endParaRPr lang="tr-TR" sz="2000" b="1" dirty="0"/>
                    </a:p>
                  </a:txBody>
                  <a:tcPr/>
                </a:tc>
                <a:tc>
                  <a:txBody>
                    <a:bodyPr/>
                    <a:lstStyle/>
                    <a:p>
                      <a:r>
                        <a:rPr lang="tr-TR" sz="2000" b="1" dirty="0"/>
                        <a:t>Sadece ilgili birime ait belgeleri içerir.</a:t>
                      </a:r>
                    </a:p>
                  </a:txBody>
                  <a:tcPr/>
                </a:tc>
                <a:extLst>
                  <a:ext uri="{0D108BD9-81ED-4DB2-BD59-A6C34878D82A}">
                    <a16:rowId xmlns:a16="http://schemas.microsoft.com/office/drawing/2014/main" val="347413480"/>
                  </a:ext>
                </a:extLst>
              </a:tr>
              <a:tr h="604206">
                <a:tc>
                  <a:txBody>
                    <a:bodyPr/>
                    <a:lstStyle/>
                    <a:p>
                      <a:pPr algn="l"/>
                      <a:endParaRPr lang="tr-TR" sz="2000" b="1" dirty="0">
                        <a:solidFill>
                          <a:srgbClr val="FF0000"/>
                        </a:solidFill>
                      </a:endParaRPr>
                    </a:p>
                    <a:p>
                      <a:pPr algn="l"/>
                      <a:r>
                        <a:rPr lang="tr-TR" sz="2000" b="1" dirty="0">
                          <a:solidFill>
                            <a:srgbClr val="FF0000"/>
                          </a:solidFill>
                        </a:rPr>
                        <a:t>Fonksiyon</a:t>
                      </a:r>
                    </a:p>
                  </a:txBody>
                  <a:tcPr/>
                </a:tc>
                <a:tc>
                  <a:txBody>
                    <a:bodyPr/>
                    <a:lstStyle/>
                    <a:p>
                      <a:r>
                        <a:rPr lang="tr-TR" sz="2000" b="1" dirty="0"/>
                        <a:t>Merkezi arşivdir; belgelerin nihai saklama ve tasfiye süreçlerini yürütür.</a:t>
                      </a:r>
                    </a:p>
                  </a:txBody>
                  <a:tcPr/>
                </a:tc>
                <a:tc>
                  <a:txBody>
                    <a:bodyPr/>
                    <a:lstStyle/>
                    <a:p>
                      <a:r>
                        <a:rPr lang="tr-TR" sz="2000" b="1" dirty="0"/>
                        <a:t>Geçici arşivdir; belgeleri saklama süresi boyunca korur.</a:t>
                      </a:r>
                    </a:p>
                  </a:txBody>
                  <a:tcPr/>
                </a:tc>
                <a:extLst>
                  <a:ext uri="{0D108BD9-81ED-4DB2-BD59-A6C34878D82A}">
                    <a16:rowId xmlns:a16="http://schemas.microsoft.com/office/drawing/2014/main" val="776266157"/>
                  </a:ext>
                </a:extLst>
              </a:tr>
              <a:tr h="604206">
                <a:tc>
                  <a:txBody>
                    <a:bodyPr/>
                    <a:lstStyle/>
                    <a:p>
                      <a:pPr algn="l"/>
                      <a:endParaRPr lang="tr-TR" sz="2000" b="1" dirty="0">
                        <a:solidFill>
                          <a:srgbClr val="FF0000"/>
                        </a:solidFill>
                      </a:endParaRPr>
                    </a:p>
                    <a:p>
                      <a:pPr algn="l"/>
                      <a:endParaRPr lang="tr-TR" sz="2000" b="1" dirty="0">
                        <a:solidFill>
                          <a:srgbClr val="FF0000"/>
                        </a:solidFill>
                      </a:endParaRPr>
                    </a:p>
                    <a:p>
                      <a:pPr algn="l"/>
                      <a:r>
                        <a:rPr lang="tr-TR" sz="2000" b="1" dirty="0">
                          <a:solidFill>
                            <a:srgbClr val="FF0000"/>
                          </a:solidFill>
                        </a:rPr>
                        <a:t>Süreç</a:t>
                      </a:r>
                    </a:p>
                  </a:txBody>
                  <a:tcPr/>
                </a:tc>
                <a:tc>
                  <a:txBody>
                    <a:bodyPr/>
                    <a:lstStyle/>
                    <a:p>
                      <a:r>
                        <a:rPr lang="tr-TR" sz="2000" b="1" dirty="0"/>
                        <a:t>Birimlerden gelen belgelerin düzenli arşiv yönetimini sağlar.</a:t>
                      </a:r>
                    </a:p>
                  </a:txBody>
                  <a:tcPr/>
                </a:tc>
                <a:tc>
                  <a:txBody>
                    <a:bodyPr/>
                    <a:lstStyle/>
                    <a:p>
                      <a:r>
                        <a:rPr lang="tr-TR" sz="2000" b="1" dirty="0"/>
                        <a:t>Belgelerin kurum arşivine devrine kadar birimde muhafaza edilmesini sağlar</a:t>
                      </a:r>
                    </a:p>
                  </a:txBody>
                  <a:tcPr/>
                </a:tc>
                <a:extLst>
                  <a:ext uri="{0D108BD9-81ED-4DB2-BD59-A6C34878D82A}">
                    <a16:rowId xmlns:a16="http://schemas.microsoft.com/office/drawing/2014/main" val="1538176588"/>
                  </a:ext>
                </a:extLst>
              </a:tr>
            </a:tbl>
          </a:graphicData>
        </a:graphic>
      </p:graphicFrame>
    </p:spTree>
    <p:extLst>
      <p:ext uri="{BB962C8B-B14F-4D97-AF65-F5344CB8AC3E}">
        <p14:creationId xmlns:p14="http://schemas.microsoft.com/office/powerpoint/2010/main" val="132138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03512" y="1299101"/>
            <a:ext cx="8784976" cy="1477328"/>
          </a:xfrm>
          <a:prstGeom prst="rect">
            <a:avLst/>
          </a:prstGeom>
          <a:noFill/>
        </p:spPr>
        <p:txBody>
          <a:bodyPr wrap="square" rtlCol="0">
            <a:spAutoFit/>
          </a:bodyPr>
          <a:lstStyle/>
          <a:p>
            <a:pPr algn="ctr" defTabSz="914400"/>
            <a:r>
              <a:rPr lang="tr-TR" b="1" dirty="0">
                <a:solidFill>
                  <a:prstClr val="black"/>
                </a:solidFill>
                <a:latin typeface="Georgia"/>
              </a:rPr>
              <a:t>Dünyada her saniye milyonlarca yeni veri/bilgi üretilmektedir. Buna bağlı olarak da üretilen bilgiyi bünyesinde barındıran belgelerin de boyutu artmakta ve boyutu arttıkça yönetilmesi de zor bir hâl almaktadır.</a:t>
            </a:r>
          </a:p>
          <a:p>
            <a:pPr algn="ctr" defTabSz="914400"/>
            <a:endParaRPr lang="tr-TR" dirty="0">
              <a:solidFill>
                <a:prstClr val="black"/>
              </a:solidFill>
              <a:latin typeface="Georgia"/>
            </a:endParaRPr>
          </a:p>
        </p:txBody>
      </p:sp>
      <p:sp>
        <p:nvSpPr>
          <p:cNvPr id="3" name="Metin kutusu 2"/>
          <p:cNvSpPr txBox="1"/>
          <p:nvPr/>
        </p:nvSpPr>
        <p:spPr>
          <a:xfrm>
            <a:off x="1495036" y="284541"/>
            <a:ext cx="9144000" cy="1077218"/>
          </a:xfrm>
          <a:prstGeom prst="rect">
            <a:avLst/>
          </a:prstGeom>
          <a:noFill/>
        </p:spPr>
        <p:txBody>
          <a:bodyPr wrap="square" rtlCol="0">
            <a:spAutoFit/>
          </a:bodyPr>
          <a:lstStyle/>
          <a:p>
            <a:pPr algn="ctr" defTabSz="914400"/>
            <a:r>
              <a:rPr lang="tr-TR" sz="3200" b="1" dirty="0">
                <a:solidFill>
                  <a:prstClr val="black"/>
                </a:solidFill>
                <a:latin typeface="Century Gothic"/>
                <a:ea typeface="+mj-ea"/>
                <a:cs typeface="+mj-cs"/>
              </a:rPr>
              <a:t>8. Belge Yönetiminin Üniversitelerde</a:t>
            </a:r>
          </a:p>
          <a:p>
            <a:pPr algn="ctr" defTabSz="914400"/>
            <a:r>
              <a:rPr lang="tr-TR" sz="3200" b="1" dirty="0">
                <a:solidFill>
                  <a:prstClr val="black"/>
                </a:solidFill>
                <a:latin typeface="Century Gothic"/>
                <a:ea typeface="+mj-ea"/>
                <a:cs typeface="+mj-cs"/>
              </a:rPr>
              <a:t>Stratejik Rolü</a:t>
            </a:r>
            <a:endParaRPr lang="tr-TR" sz="1600" dirty="0">
              <a:solidFill>
                <a:prstClr val="black"/>
              </a:solidFill>
              <a:latin typeface="Georgia"/>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913" y="2577972"/>
            <a:ext cx="4371265" cy="2422138"/>
          </a:xfrm>
          <a:prstGeom prst="rect">
            <a:avLst/>
          </a:prstGeom>
        </p:spPr>
      </p:pic>
      <p:sp>
        <p:nvSpPr>
          <p:cNvPr id="6" name="Metin kutusu 5"/>
          <p:cNvSpPr txBox="1"/>
          <p:nvPr/>
        </p:nvSpPr>
        <p:spPr>
          <a:xfrm>
            <a:off x="1674548" y="5157193"/>
            <a:ext cx="8784976" cy="1200329"/>
          </a:xfrm>
          <a:prstGeom prst="rect">
            <a:avLst/>
          </a:prstGeom>
          <a:noFill/>
        </p:spPr>
        <p:txBody>
          <a:bodyPr wrap="square" rtlCol="0">
            <a:spAutoFit/>
          </a:bodyPr>
          <a:lstStyle/>
          <a:p>
            <a:pPr algn="ctr" defTabSz="914400"/>
            <a:r>
              <a:rPr lang="tr-TR" b="1" dirty="0">
                <a:solidFill>
                  <a:prstClr val="black"/>
                </a:solidFill>
                <a:latin typeface="Georgia"/>
              </a:rPr>
              <a:t>Üretilen bu belgelerin sınıflanması, düzenlenmesi, erişiminin sağlanması, yayımlanması, doğrulanması, arşivlenmesi, imhası ve tüm bu süreçlerin hiçbir kesintiye uğramadan devam edebilmesi için profesyonellere ve bir sisteme ihtiyaç duyulmaktadır.</a:t>
            </a:r>
          </a:p>
        </p:txBody>
      </p:sp>
      <p:pic>
        <p:nvPicPr>
          <p:cNvPr id="5" name="Resim 4">
            <a:extLst>
              <a:ext uri="{FF2B5EF4-FFF2-40B4-BE49-F238E27FC236}">
                <a16:creationId xmlns:a16="http://schemas.microsoft.com/office/drawing/2014/main" id="{C21FF88F-D704-801B-D39B-29B17B7CAEF7}"/>
              </a:ext>
            </a:extLst>
          </p:cNvPr>
          <p:cNvPicPr>
            <a:picLocks noChangeAspect="1"/>
          </p:cNvPicPr>
          <p:nvPr/>
        </p:nvPicPr>
        <p:blipFill>
          <a:blip r:embed="rId3"/>
          <a:stretch>
            <a:fillRect/>
          </a:stretch>
        </p:blipFill>
        <p:spPr>
          <a:xfrm>
            <a:off x="11019503" y="334669"/>
            <a:ext cx="737680" cy="1243692"/>
          </a:xfrm>
          <a:prstGeom prst="rect">
            <a:avLst/>
          </a:prstGeom>
          <a:effectLst>
            <a:glow rad="228600">
              <a:schemeClr val="bg1">
                <a:alpha val="40000"/>
              </a:schemeClr>
            </a:glow>
            <a:outerShdw blurRad="50800" dist="50800" sx="1000" sy="1000" algn="ctr" rotWithShape="0">
              <a:schemeClr val="bg1"/>
            </a:outerShdw>
          </a:effectLst>
        </p:spPr>
      </p:pic>
    </p:spTree>
    <p:extLst>
      <p:ext uri="{BB962C8B-B14F-4D97-AF65-F5344CB8AC3E}">
        <p14:creationId xmlns:p14="http://schemas.microsoft.com/office/powerpoint/2010/main" val="1199869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35560" y="1551285"/>
            <a:ext cx="7920880" cy="4616648"/>
          </a:xfrm>
          <a:prstGeom prst="rect">
            <a:avLst/>
          </a:prstGeom>
          <a:noFill/>
        </p:spPr>
        <p:txBody>
          <a:bodyPr wrap="square" rtlCol="0">
            <a:spAutoFit/>
          </a:bodyPr>
          <a:lstStyle/>
          <a:p>
            <a:pPr algn="ctr" defTabSz="914400"/>
            <a:r>
              <a:rPr lang="tr-TR" sz="2400" dirty="0">
                <a:solidFill>
                  <a:srgbClr val="FF0000"/>
                </a:solidFill>
                <a:latin typeface="Georgia"/>
              </a:rPr>
              <a:t>Üniversitelerde Belge</a:t>
            </a:r>
          </a:p>
          <a:p>
            <a:pPr defTabSz="914400"/>
            <a:endParaRPr lang="tr-TR" b="1" dirty="0">
              <a:solidFill>
                <a:prstClr val="black"/>
              </a:solidFill>
              <a:latin typeface="Georgia"/>
            </a:endParaRPr>
          </a:p>
          <a:p>
            <a:pPr defTabSz="914400"/>
            <a:br>
              <a:rPr lang="tr-TR" dirty="0">
                <a:solidFill>
                  <a:prstClr val="black"/>
                </a:solidFill>
                <a:latin typeface="Georgia"/>
              </a:rPr>
            </a:br>
            <a:r>
              <a:rPr lang="tr-TR" dirty="0">
                <a:solidFill>
                  <a:srgbClr val="FF0000"/>
                </a:solidFill>
                <a:latin typeface="Georgia"/>
              </a:rPr>
              <a:t>İdari Belgeler </a:t>
            </a:r>
            <a:r>
              <a:rPr lang="tr-TR" dirty="0">
                <a:solidFill>
                  <a:prstClr val="black"/>
                </a:solidFill>
                <a:latin typeface="Georgia"/>
              </a:rPr>
              <a:t>ve </a:t>
            </a:r>
            <a:r>
              <a:rPr lang="tr-TR" dirty="0">
                <a:solidFill>
                  <a:srgbClr val="FF0000"/>
                </a:solidFill>
                <a:latin typeface="Georgia"/>
              </a:rPr>
              <a:t>Bilimsel Belgeler </a:t>
            </a:r>
            <a:r>
              <a:rPr lang="tr-TR" dirty="0">
                <a:solidFill>
                  <a:prstClr val="black"/>
                </a:solidFill>
                <a:latin typeface="Georgia"/>
              </a:rPr>
              <a:t>olmak üzere ikiye ayrılır.</a:t>
            </a:r>
          </a:p>
          <a:p>
            <a:pPr defTabSz="914400"/>
            <a:endParaRPr lang="tr-TR" dirty="0">
              <a:solidFill>
                <a:prstClr val="black"/>
              </a:solidFill>
              <a:latin typeface="Georgia"/>
            </a:endParaRPr>
          </a:p>
          <a:p>
            <a:pPr defTabSz="914400"/>
            <a:endParaRPr lang="tr-TR" dirty="0">
              <a:solidFill>
                <a:prstClr val="black"/>
              </a:solidFill>
              <a:latin typeface="Georgia"/>
            </a:endParaRPr>
          </a:p>
          <a:p>
            <a:pPr defTabSz="914400"/>
            <a:r>
              <a:rPr lang="tr-TR" dirty="0">
                <a:solidFill>
                  <a:srgbClr val="FF0000"/>
                </a:solidFill>
                <a:latin typeface="Georgia"/>
              </a:rPr>
              <a:t>İdari : </a:t>
            </a:r>
            <a:r>
              <a:rPr lang="tr-TR" dirty="0">
                <a:solidFill>
                  <a:prstClr val="black"/>
                </a:solidFill>
                <a:latin typeface="Georgia"/>
              </a:rPr>
              <a:t>Kurum içi ve dışı yazışmalar, kurumun ihtiyacı olan (üniversitenin idaresi, politikası, birimlerin görev ve yetkilerine dair ve personel ile ilgili) belgeler, malî, hukukî, tarihî, araştırma değeri olan belgeler.</a:t>
            </a:r>
          </a:p>
          <a:p>
            <a:pPr defTabSz="914400"/>
            <a:endParaRPr lang="tr-TR" dirty="0">
              <a:solidFill>
                <a:prstClr val="black"/>
              </a:solidFill>
              <a:latin typeface="Georgia"/>
            </a:endParaRPr>
          </a:p>
          <a:p>
            <a:pPr defTabSz="914400"/>
            <a:endParaRPr lang="tr-TR" dirty="0">
              <a:solidFill>
                <a:prstClr val="black"/>
              </a:solidFill>
              <a:latin typeface="Georgia"/>
            </a:endParaRPr>
          </a:p>
          <a:p>
            <a:pPr defTabSz="914400"/>
            <a:r>
              <a:rPr lang="tr-TR" dirty="0">
                <a:solidFill>
                  <a:srgbClr val="FF0000"/>
                </a:solidFill>
                <a:latin typeface="Georgia"/>
              </a:rPr>
              <a:t>Bilimsel </a:t>
            </a:r>
            <a:r>
              <a:rPr lang="tr-TR" dirty="0">
                <a:solidFill>
                  <a:prstClr val="black"/>
                </a:solidFill>
                <a:latin typeface="Georgia"/>
              </a:rPr>
              <a:t>: Yayınlanmamış bilimsel araştırmalar ve raporlar, ders içerikleri ve kullanılan araç-gereç, tezler, hasta dosyaları, üniversite üyelerinin kariyerleri, projelerle ilgili belgeler, açıklamalar, yani üniversitede görevli akademik personele ait belgeler olmak üzere ikiye ayrılır.</a:t>
            </a:r>
          </a:p>
          <a:p>
            <a:pPr defTabSz="914400"/>
            <a:endParaRPr lang="tr-TR" dirty="0">
              <a:solidFill>
                <a:prstClr val="black"/>
              </a:solidFill>
              <a:latin typeface="Georgia"/>
            </a:endParaRPr>
          </a:p>
        </p:txBody>
      </p:sp>
      <p:sp>
        <p:nvSpPr>
          <p:cNvPr id="4" name="Metin kutusu 3">
            <a:extLst>
              <a:ext uri="{FF2B5EF4-FFF2-40B4-BE49-F238E27FC236}">
                <a16:creationId xmlns:a16="http://schemas.microsoft.com/office/drawing/2014/main" id="{53717600-1818-C973-CC5D-FF2B7E0EC06D}"/>
              </a:ext>
            </a:extLst>
          </p:cNvPr>
          <p:cNvSpPr txBox="1"/>
          <p:nvPr/>
        </p:nvSpPr>
        <p:spPr>
          <a:xfrm>
            <a:off x="2792360" y="505401"/>
            <a:ext cx="7264079"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pic>
        <p:nvPicPr>
          <p:cNvPr id="5" name="Resim 4">
            <a:extLst>
              <a:ext uri="{FF2B5EF4-FFF2-40B4-BE49-F238E27FC236}">
                <a16:creationId xmlns:a16="http://schemas.microsoft.com/office/drawing/2014/main" id="{BD54921D-F9E5-1983-5690-82225EC049C0}"/>
              </a:ext>
            </a:extLst>
          </p:cNvPr>
          <p:cNvPicPr>
            <a:picLocks noChangeAspect="1"/>
          </p:cNvPicPr>
          <p:nvPr/>
        </p:nvPicPr>
        <p:blipFill>
          <a:blip r:embed="rId2"/>
          <a:stretch>
            <a:fillRect/>
          </a:stretch>
        </p:blipFill>
        <p:spPr>
          <a:xfrm>
            <a:off x="11019503" y="360608"/>
            <a:ext cx="737680" cy="1243692"/>
          </a:xfrm>
          <a:prstGeom prst="rect">
            <a:avLst/>
          </a:prstGeom>
          <a:effectLst>
            <a:glow rad="228600">
              <a:schemeClr val="bg1">
                <a:alpha val="40000"/>
              </a:schemeClr>
            </a:glow>
            <a:outerShdw blurRad="50800" dist="50800" sx="1000" sy="1000" algn="ctr" rotWithShape="0">
              <a:schemeClr val="bg1"/>
            </a:outerShdw>
          </a:effectLst>
        </p:spPr>
      </p:pic>
    </p:spTree>
    <p:extLst>
      <p:ext uri="{BB962C8B-B14F-4D97-AF65-F5344CB8AC3E}">
        <p14:creationId xmlns:p14="http://schemas.microsoft.com/office/powerpoint/2010/main" val="1011287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436077" y="3598296"/>
            <a:ext cx="3254478" cy="646331"/>
          </a:xfrm>
          <a:prstGeom prst="rect">
            <a:avLst/>
          </a:prstGeom>
          <a:noFill/>
        </p:spPr>
        <p:txBody>
          <a:bodyPr wrap="square" rtlCol="0">
            <a:spAutoFit/>
          </a:bodyPr>
          <a:lstStyle/>
          <a:p>
            <a:pPr algn="ctr" defTabSz="914400"/>
            <a:r>
              <a:rPr lang="tr-TR" dirty="0">
                <a:solidFill>
                  <a:prstClr val="black"/>
                </a:solidFill>
                <a:latin typeface="Georgia"/>
              </a:rPr>
              <a:t>BELGELERİN YAŞAM DÖNGÜSÜ</a:t>
            </a:r>
          </a:p>
        </p:txBody>
      </p:sp>
      <p:sp>
        <p:nvSpPr>
          <p:cNvPr id="4" name="Metin kutusu 3"/>
          <p:cNvSpPr txBox="1"/>
          <p:nvPr/>
        </p:nvSpPr>
        <p:spPr>
          <a:xfrm>
            <a:off x="2360127" y="1268761"/>
            <a:ext cx="7776864" cy="646331"/>
          </a:xfrm>
          <a:prstGeom prst="rect">
            <a:avLst/>
          </a:prstGeom>
          <a:noFill/>
        </p:spPr>
        <p:txBody>
          <a:bodyPr wrap="square" rtlCol="0">
            <a:spAutoFit/>
          </a:bodyPr>
          <a:lstStyle/>
          <a:p>
            <a:pPr algn="ctr" defTabSz="914400"/>
            <a:r>
              <a:rPr lang="tr-TR" dirty="0">
                <a:solidFill>
                  <a:prstClr val="black"/>
                </a:solidFill>
                <a:latin typeface="Georgia"/>
              </a:rPr>
              <a:t>Belgelerin üretimiyle başlayıp arşivlenmesiyle ya da imhasıyla nihayetlenen sürece, “belgenin yaşam döngüsü” denir.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009" y="2222868"/>
            <a:ext cx="4185399" cy="3672483"/>
          </a:xfrm>
          <a:prstGeom prst="rect">
            <a:avLst/>
          </a:prstGeom>
        </p:spPr>
      </p:pic>
      <p:sp>
        <p:nvSpPr>
          <p:cNvPr id="5" name="Metin kutusu 4">
            <a:extLst>
              <a:ext uri="{FF2B5EF4-FFF2-40B4-BE49-F238E27FC236}">
                <a16:creationId xmlns:a16="http://schemas.microsoft.com/office/drawing/2014/main" id="{57409450-AF2E-B3AA-53E2-9A9A7B9CF8CF}"/>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pic>
        <p:nvPicPr>
          <p:cNvPr id="6" name="Resim 5">
            <a:extLst>
              <a:ext uri="{FF2B5EF4-FFF2-40B4-BE49-F238E27FC236}">
                <a16:creationId xmlns:a16="http://schemas.microsoft.com/office/drawing/2014/main" id="{86CB866B-DB29-BBE7-0F2D-47C30A0D2128}"/>
              </a:ext>
            </a:extLst>
          </p:cNvPr>
          <p:cNvPicPr>
            <a:picLocks noChangeAspect="1"/>
          </p:cNvPicPr>
          <p:nvPr/>
        </p:nvPicPr>
        <p:blipFill>
          <a:blip r:embed="rId3"/>
          <a:stretch>
            <a:fillRect/>
          </a:stretch>
        </p:blipFill>
        <p:spPr>
          <a:xfrm>
            <a:off x="11068664" y="348234"/>
            <a:ext cx="737680" cy="1243692"/>
          </a:xfrm>
          <a:prstGeom prst="rect">
            <a:avLst/>
          </a:prstGeom>
          <a:effectLst>
            <a:glow rad="228600">
              <a:schemeClr val="bg1">
                <a:alpha val="40000"/>
              </a:schemeClr>
            </a:glow>
            <a:outerShdw blurRad="50800" dist="50800" sx="1000" sy="1000" algn="ctr" rotWithShape="0">
              <a:schemeClr val="bg1"/>
            </a:outerShdw>
          </a:effectLst>
        </p:spPr>
      </p:pic>
    </p:spTree>
    <p:extLst>
      <p:ext uri="{BB962C8B-B14F-4D97-AF65-F5344CB8AC3E}">
        <p14:creationId xmlns:p14="http://schemas.microsoft.com/office/powerpoint/2010/main" val="2434381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383723" y="1480002"/>
            <a:ext cx="5043949" cy="4801314"/>
          </a:xfrm>
          <a:prstGeom prst="rect">
            <a:avLst/>
          </a:prstGeom>
          <a:noFill/>
        </p:spPr>
        <p:txBody>
          <a:bodyPr wrap="square" rtlCol="0">
            <a:spAutoFit/>
          </a:bodyPr>
          <a:lstStyle/>
          <a:p>
            <a:pPr algn="ctr" defTabSz="914400"/>
            <a:r>
              <a:rPr lang="tr-TR" dirty="0">
                <a:solidFill>
                  <a:prstClr val="black"/>
                </a:solidFill>
                <a:latin typeface="Georgia"/>
              </a:rPr>
              <a:t>ÜNİVERSİTELERDE BELGE YÖNETİMİ</a:t>
            </a:r>
          </a:p>
          <a:p>
            <a:pPr defTabSz="914400"/>
            <a:endParaRPr lang="tr-TR" b="1" dirty="0">
              <a:solidFill>
                <a:prstClr val="black"/>
              </a:solidFill>
              <a:latin typeface="Georgia"/>
            </a:endParaRPr>
          </a:p>
          <a:p>
            <a:pPr defTabSz="914400"/>
            <a:br>
              <a:rPr lang="tr-TR" dirty="0">
                <a:solidFill>
                  <a:prstClr val="black"/>
                </a:solidFill>
                <a:latin typeface="Georgia"/>
              </a:rPr>
            </a:br>
            <a:r>
              <a:rPr lang="tr-TR" b="1" dirty="0">
                <a:solidFill>
                  <a:prstClr val="black"/>
                </a:solidFill>
                <a:latin typeface="Georgia"/>
              </a:rPr>
              <a:t>Üniversitelerde belgelerin; üretimini, denetlenmesini, dağıtımını, kullanılmasını, dosyalanmasını, dokümantasyon çalışmalarını, erişimini, depolanmasını, korunmasını, idari, hukuki, araştırma açısından değeri olmayan ve kamu yararı taşımayanların ayıklanmasını, gereksizlerin imhasını, arşivsel değere sahip olanların önce kurumun arşivine, burada hukuki saklama süresini tamamlayanların tarihi arşive naklini mümkün kılan güncel ve yarı güncel evraklar üzerinde uygulanan bütünsel programdır.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645422" y="2422643"/>
            <a:ext cx="4896544" cy="2677747"/>
          </a:xfrm>
          <a:prstGeom prst="rect">
            <a:avLst/>
          </a:prstGeom>
        </p:spPr>
      </p:pic>
      <p:pic>
        <p:nvPicPr>
          <p:cNvPr id="4" name="Resim 3">
            <a:extLst>
              <a:ext uri="{FF2B5EF4-FFF2-40B4-BE49-F238E27FC236}">
                <a16:creationId xmlns:a16="http://schemas.microsoft.com/office/drawing/2014/main" id="{62D6ADC7-37AC-BDB2-CAED-505F1FD44BF3}"/>
              </a:ext>
            </a:extLst>
          </p:cNvPr>
          <p:cNvPicPr>
            <a:picLocks noChangeAspect="1"/>
          </p:cNvPicPr>
          <p:nvPr/>
        </p:nvPicPr>
        <p:blipFill>
          <a:blip r:embed="rId3"/>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986038BD-EF0D-FA97-0901-CE6672DA2E35}"/>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Tree>
    <p:extLst>
      <p:ext uri="{BB962C8B-B14F-4D97-AF65-F5344CB8AC3E}">
        <p14:creationId xmlns:p14="http://schemas.microsoft.com/office/powerpoint/2010/main" val="138263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4D9869-44E5-219E-E927-BE45C149261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BA93D7B-689B-94ED-219E-75517EE4BCA7}"/>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A40F5BAD-64D6-91F6-4231-92986125CD4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2.BELGE YÖNETİMİ VE ARŞİVLEMENİN ÖNEMİ</a:t>
            </a:r>
          </a:p>
        </p:txBody>
      </p:sp>
      <p:sp>
        <p:nvSpPr>
          <p:cNvPr id="4" name="Metin kutusu 3">
            <a:extLst>
              <a:ext uri="{FF2B5EF4-FFF2-40B4-BE49-F238E27FC236}">
                <a16:creationId xmlns:a16="http://schemas.microsoft.com/office/drawing/2014/main" id="{DC8BA8A8-3ADC-E396-9C12-C4A145AAA786}"/>
              </a:ext>
            </a:extLst>
          </p:cNvPr>
          <p:cNvSpPr txBox="1"/>
          <p:nvPr/>
        </p:nvSpPr>
        <p:spPr>
          <a:xfrm>
            <a:off x="1086465" y="1612491"/>
            <a:ext cx="10515600" cy="4524315"/>
          </a:xfrm>
          <a:prstGeom prst="rect">
            <a:avLst/>
          </a:prstGeom>
          <a:noFill/>
        </p:spPr>
        <p:txBody>
          <a:bodyPr wrap="square" rtlCol="0">
            <a:spAutoFit/>
          </a:bodyPr>
          <a:lstStyle/>
          <a:p>
            <a:pPr marL="285750" indent="-285750">
              <a:buFont typeface="Arial" panose="020B0604020202020204" pitchFamily="34" charset="0"/>
              <a:buChar char="•"/>
            </a:pPr>
            <a:r>
              <a:rPr lang="tr-TR" sz="3200" b="1" dirty="0"/>
              <a:t>Gereksiz belge birikiminin önlenmesi ve dijitalleştirme ile maliyet tasarrufu.</a:t>
            </a:r>
          </a:p>
          <a:p>
            <a:pPr marL="285750" indent="-285750">
              <a:buFont typeface="Arial" panose="020B0604020202020204" pitchFamily="34" charset="0"/>
              <a:buChar char="•"/>
            </a:pPr>
            <a:r>
              <a:rPr lang="tr-TR" sz="3200" b="1" dirty="0"/>
              <a:t>Gizli ve hassas bilgilerin yetkisiz erişimlere karşı korunması ve veri kaybı riskinin azaltılması.</a:t>
            </a:r>
          </a:p>
          <a:p>
            <a:pPr marL="285750" indent="-285750">
              <a:buFont typeface="Arial" panose="020B0604020202020204" pitchFamily="34" charset="0"/>
              <a:buChar char="•"/>
            </a:pPr>
            <a:r>
              <a:rPr lang="tr-TR" sz="3200" b="1" dirty="0"/>
              <a:t>Kurumsal süreçlerin standartlaşması</a:t>
            </a:r>
          </a:p>
          <a:p>
            <a:pPr marL="285750" indent="-285750">
              <a:buFont typeface="Arial" panose="020B0604020202020204" pitchFamily="34" charset="0"/>
              <a:buChar char="•"/>
            </a:pPr>
            <a:r>
              <a:rPr lang="tr-TR" sz="3200" b="1" dirty="0"/>
              <a:t>Doğru bilgilere hızlı erişimle bilinçli kararlar alınması.</a:t>
            </a:r>
          </a:p>
          <a:p>
            <a:pPr marL="285750" indent="-285750">
              <a:buFont typeface="Arial" panose="020B0604020202020204" pitchFamily="34" charset="0"/>
              <a:buChar char="•"/>
            </a:pPr>
            <a:r>
              <a:rPr lang="tr-TR" sz="3200" b="1" dirty="0"/>
              <a:t>Kağıt tüketiminin azaltılarak sürdürülebilirlik sağlanması.</a:t>
            </a:r>
          </a:p>
        </p:txBody>
      </p:sp>
    </p:spTree>
    <p:extLst>
      <p:ext uri="{BB962C8B-B14F-4D97-AF65-F5344CB8AC3E}">
        <p14:creationId xmlns:p14="http://schemas.microsoft.com/office/powerpoint/2010/main" val="6157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D0E1-1779-BB0A-381A-8B6A61F08E35}"/>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7E4F60CC-11A9-59BC-897C-B7A577226630}"/>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CB72FEAF-E6DE-A057-84EA-77CF99696F39}"/>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24BAA1E0-1BCD-5446-3F66-1EAD0E3D4F59}"/>
              </a:ext>
            </a:extLst>
          </p:cNvPr>
          <p:cNvSpPr txBox="1"/>
          <p:nvPr/>
        </p:nvSpPr>
        <p:spPr>
          <a:xfrm>
            <a:off x="1877961" y="1455175"/>
            <a:ext cx="8711381" cy="4524315"/>
          </a:xfrm>
          <a:prstGeom prst="rect">
            <a:avLst/>
          </a:prstGeom>
          <a:noFill/>
        </p:spPr>
        <p:txBody>
          <a:bodyPr wrap="square">
            <a:spAutoFit/>
          </a:bodyPr>
          <a:lstStyle/>
          <a:p>
            <a:pPr algn="just"/>
            <a:r>
              <a:rPr lang="tr-TR" sz="2400" b="1" dirty="0">
                <a:solidFill>
                  <a:srgbClr val="FF0000"/>
                </a:solidFill>
              </a:rPr>
              <a:t>1. Kurumsal Hafızanın Korunması</a:t>
            </a:r>
          </a:p>
          <a:p>
            <a:pPr algn="just">
              <a:buFont typeface="Arial" panose="020B0604020202020204" pitchFamily="34" charset="0"/>
              <a:buChar char="•"/>
            </a:pPr>
            <a:r>
              <a:rPr lang="tr-TR" sz="2400" b="1" dirty="0"/>
              <a:t>Üniversitelerdeki belgeler, araştırmalar, akademik projeler, öğrenci kayıtları ve yönetimsel kararların izlerini taşır.</a:t>
            </a:r>
          </a:p>
          <a:p>
            <a:pPr algn="just">
              <a:buFont typeface="Arial" panose="020B0604020202020204" pitchFamily="34" charset="0"/>
              <a:buChar char="•"/>
            </a:pPr>
            <a:endParaRPr lang="tr-TR" sz="2400" b="1" dirty="0"/>
          </a:p>
          <a:p>
            <a:pPr algn="just">
              <a:buFont typeface="Arial" panose="020B0604020202020204" pitchFamily="34" charset="0"/>
              <a:buChar char="•"/>
            </a:pPr>
            <a:r>
              <a:rPr lang="tr-TR" sz="2400" b="1" dirty="0"/>
              <a:t>Belge yönetimi, bu bilgilerin düzenli bir şekilde saklanmasını ve gerektiğinde erişilebilir olmasını sağlar.</a:t>
            </a:r>
          </a:p>
          <a:p>
            <a:pPr algn="just">
              <a:buFont typeface="Arial" panose="020B0604020202020204" pitchFamily="34" charset="0"/>
              <a:buChar char="•"/>
            </a:pPr>
            <a:endParaRPr lang="tr-TR" sz="2400" b="1" dirty="0"/>
          </a:p>
          <a:p>
            <a:pPr algn="just">
              <a:buFont typeface="Arial" panose="020B0604020202020204" pitchFamily="34" charset="0"/>
              <a:buChar char="•"/>
            </a:pPr>
            <a:r>
              <a:rPr lang="tr-TR" sz="2400" b="1" dirty="0"/>
              <a:t>Bu sayede, üniversitenin tarihsel birikimi korunur ve yeni yönetimler veya çalışanlar için sürdürülebilir bir bilgi temeli oluşturulur.</a:t>
            </a:r>
          </a:p>
        </p:txBody>
      </p:sp>
    </p:spTree>
    <p:extLst>
      <p:ext uri="{BB962C8B-B14F-4D97-AF65-F5344CB8AC3E}">
        <p14:creationId xmlns:p14="http://schemas.microsoft.com/office/powerpoint/2010/main" val="2818546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DD007-A01E-067F-9729-5D87476B1E19}"/>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CCAA2CC2-CF5B-371C-2535-355542A6702C}"/>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04A0BC0C-C591-E243-A056-A53DBB21BF99}"/>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7FF5D2B6-985C-14A3-F041-D0F0A4635E45}"/>
              </a:ext>
            </a:extLst>
          </p:cNvPr>
          <p:cNvSpPr txBox="1"/>
          <p:nvPr/>
        </p:nvSpPr>
        <p:spPr>
          <a:xfrm>
            <a:off x="1740309" y="1720840"/>
            <a:ext cx="8711381" cy="3416320"/>
          </a:xfrm>
          <a:prstGeom prst="rect">
            <a:avLst/>
          </a:prstGeom>
          <a:noFill/>
        </p:spPr>
        <p:txBody>
          <a:bodyPr wrap="square">
            <a:spAutoFit/>
          </a:bodyPr>
          <a:lstStyle/>
          <a:p>
            <a:r>
              <a:rPr lang="tr-TR" sz="2400" b="1" dirty="0">
                <a:solidFill>
                  <a:srgbClr val="FF0000"/>
                </a:solidFill>
              </a:rPr>
              <a:t>2. Mevzuata Uyum</a:t>
            </a:r>
          </a:p>
          <a:p>
            <a:pPr>
              <a:buFont typeface="Arial" panose="020B0604020202020204" pitchFamily="34" charset="0"/>
              <a:buChar char="•"/>
            </a:pPr>
            <a:r>
              <a:rPr lang="tr-TR" sz="2400" b="1" dirty="0"/>
              <a:t>Üniversiteler, kamu kurumları olarak belirli yasal yükümlülüklere ve yönetmeliklere tabidir.</a:t>
            </a:r>
          </a:p>
          <a:p>
            <a:pPr>
              <a:buFont typeface="Arial" panose="020B0604020202020204" pitchFamily="34" charset="0"/>
              <a:buChar char="•"/>
            </a:pPr>
            <a:endParaRPr lang="tr-TR" sz="2400" b="1" dirty="0"/>
          </a:p>
          <a:p>
            <a:pPr>
              <a:buFont typeface="Arial" panose="020B0604020202020204" pitchFamily="34" charset="0"/>
              <a:buChar char="•"/>
            </a:pPr>
            <a:r>
              <a:rPr lang="tr-TR" sz="2400" b="1" dirty="0"/>
              <a:t>Belgelerin düzenli yönetimi, denetim süreçlerinde yasal gerekliliklerin yerine getirilmesini kolaylaştırır.</a:t>
            </a:r>
          </a:p>
          <a:p>
            <a:pPr>
              <a:buFont typeface="Arial" panose="020B0604020202020204" pitchFamily="34" charset="0"/>
              <a:buChar char="•"/>
            </a:pPr>
            <a:endParaRPr lang="tr-TR" sz="2400" b="1" dirty="0"/>
          </a:p>
          <a:p>
            <a:pPr>
              <a:buFont typeface="Arial" panose="020B0604020202020204" pitchFamily="34" charset="0"/>
              <a:buChar char="•"/>
            </a:pPr>
            <a:r>
              <a:rPr lang="tr-TR" sz="2400" b="1" dirty="0"/>
              <a:t>Saklama süreleri ve tasfiye işlemleri gibi süreçler, hukuki risklerin azaltılmasına yardımcı olur.</a:t>
            </a:r>
          </a:p>
        </p:txBody>
      </p:sp>
    </p:spTree>
    <p:extLst>
      <p:ext uri="{BB962C8B-B14F-4D97-AF65-F5344CB8AC3E}">
        <p14:creationId xmlns:p14="http://schemas.microsoft.com/office/powerpoint/2010/main" val="3870132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9513-2C9F-0FA4-9C5D-B166B017E2B5}"/>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90761CA6-433D-C604-423B-BC8651F1B7B1}"/>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8ACD650C-1F9B-C1B9-61B1-EAFCA11BBCE3}"/>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E2C18704-136C-3D08-FF01-1F789AA66AEB}"/>
              </a:ext>
            </a:extLst>
          </p:cNvPr>
          <p:cNvSpPr txBox="1"/>
          <p:nvPr/>
        </p:nvSpPr>
        <p:spPr>
          <a:xfrm>
            <a:off x="1740309" y="1720840"/>
            <a:ext cx="8711381" cy="3539430"/>
          </a:xfrm>
          <a:prstGeom prst="rect">
            <a:avLst/>
          </a:prstGeom>
          <a:noFill/>
        </p:spPr>
        <p:txBody>
          <a:bodyPr wrap="square">
            <a:spAutoFit/>
          </a:bodyPr>
          <a:lstStyle/>
          <a:p>
            <a:r>
              <a:rPr lang="tr-TR" sz="2800" b="1" dirty="0">
                <a:solidFill>
                  <a:srgbClr val="FF0000"/>
                </a:solidFill>
              </a:rPr>
              <a:t>3. Akademik Süreçlerin Desteklenmesi</a:t>
            </a:r>
          </a:p>
          <a:p>
            <a:pPr>
              <a:buFont typeface="Arial" panose="020B0604020202020204" pitchFamily="34" charset="0"/>
              <a:buChar char="•"/>
            </a:pPr>
            <a:r>
              <a:rPr lang="tr-TR" sz="2800" b="1" dirty="0"/>
              <a:t>Araştırma projeleri, tez çalışmaları ve akademik raporların düzenli yönetimi, bilgiye erişimi kolaylaştırır.</a:t>
            </a:r>
          </a:p>
          <a:p>
            <a:pPr>
              <a:buFont typeface="Arial" panose="020B0604020202020204" pitchFamily="34" charset="0"/>
              <a:buChar char="•"/>
            </a:pPr>
            <a:endParaRPr lang="tr-TR" sz="2800" b="1" dirty="0"/>
          </a:p>
          <a:p>
            <a:pPr>
              <a:buFont typeface="Arial" panose="020B0604020202020204" pitchFamily="34" charset="0"/>
              <a:buChar char="•"/>
            </a:pPr>
            <a:r>
              <a:rPr lang="tr-TR" sz="2800" b="1" dirty="0"/>
              <a:t>Belge yönetimi, akademik kaliteyi artırırken öğrenci ve öğretim üyelerinin çalışmalarını destekler.</a:t>
            </a:r>
          </a:p>
        </p:txBody>
      </p:sp>
    </p:spTree>
    <p:extLst>
      <p:ext uri="{BB962C8B-B14F-4D97-AF65-F5344CB8AC3E}">
        <p14:creationId xmlns:p14="http://schemas.microsoft.com/office/powerpoint/2010/main" val="463346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DDD83-E31D-6FC4-EF11-5ABF2FE646A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5ACB9732-EE6D-81C4-DCE3-9D2A0F1778C0}"/>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C30BDE19-3019-3DBA-7994-C6A022279902}"/>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E76A100F-1938-1C59-8A5C-345FCF20B799}"/>
              </a:ext>
            </a:extLst>
          </p:cNvPr>
          <p:cNvSpPr txBox="1"/>
          <p:nvPr/>
        </p:nvSpPr>
        <p:spPr>
          <a:xfrm>
            <a:off x="1740309" y="1720840"/>
            <a:ext cx="8711381" cy="4031873"/>
          </a:xfrm>
          <a:prstGeom prst="rect">
            <a:avLst/>
          </a:prstGeom>
          <a:noFill/>
        </p:spPr>
        <p:txBody>
          <a:bodyPr wrap="square">
            <a:spAutoFit/>
          </a:bodyPr>
          <a:lstStyle/>
          <a:p>
            <a:r>
              <a:rPr lang="tr-TR" sz="3200" dirty="0">
                <a:solidFill>
                  <a:srgbClr val="FF0000"/>
                </a:solidFill>
              </a:rPr>
              <a:t>4. Operasyonel Verimlilik</a:t>
            </a:r>
          </a:p>
          <a:p>
            <a:pPr>
              <a:buFont typeface="Arial" panose="020B0604020202020204" pitchFamily="34" charset="0"/>
              <a:buChar char="•"/>
            </a:pPr>
            <a:r>
              <a:rPr lang="tr-TR" sz="3200" dirty="0"/>
              <a:t>Üniversite yönetiminde hızlı karar alma ve operasyonların etkinliği, doğru bilgiye erişime bağlıdır.</a:t>
            </a:r>
          </a:p>
          <a:p>
            <a:pPr>
              <a:buFont typeface="Arial" panose="020B0604020202020204" pitchFamily="34" charset="0"/>
              <a:buChar char="•"/>
            </a:pPr>
            <a:endParaRPr lang="tr-TR" sz="3200" dirty="0"/>
          </a:p>
          <a:p>
            <a:pPr>
              <a:buFont typeface="Arial" panose="020B0604020202020204" pitchFamily="34" charset="0"/>
              <a:buChar char="•"/>
            </a:pPr>
            <a:r>
              <a:rPr lang="tr-TR" sz="3200" dirty="0"/>
              <a:t>Elektronik Belge Yönetim Sistemleri (EBYS) gibi araçlar, belgelerin kolayca bulunmasını ve süreçlerin hızlanmasını sağlar.</a:t>
            </a:r>
          </a:p>
        </p:txBody>
      </p:sp>
    </p:spTree>
    <p:extLst>
      <p:ext uri="{BB962C8B-B14F-4D97-AF65-F5344CB8AC3E}">
        <p14:creationId xmlns:p14="http://schemas.microsoft.com/office/powerpoint/2010/main" val="2333645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3970-5E9C-1781-C8DE-82F5CC2E5240}"/>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0D50D104-BE96-ACC3-DF39-BD698E90F8F3}"/>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ADDF8210-7F44-56B7-DB22-0A74D9472025}"/>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F91E36B1-0C89-3A52-F626-51D9995477B5}"/>
              </a:ext>
            </a:extLst>
          </p:cNvPr>
          <p:cNvSpPr txBox="1"/>
          <p:nvPr/>
        </p:nvSpPr>
        <p:spPr>
          <a:xfrm>
            <a:off x="1740309" y="1720840"/>
            <a:ext cx="8711381" cy="3539430"/>
          </a:xfrm>
          <a:prstGeom prst="rect">
            <a:avLst/>
          </a:prstGeom>
          <a:noFill/>
        </p:spPr>
        <p:txBody>
          <a:bodyPr wrap="square">
            <a:spAutoFit/>
          </a:bodyPr>
          <a:lstStyle/>
          <a:p>
            <a:r>
              <a:rPr lang="tr-TR" sz="3200" b="1" dirty="0">
                <a:solidFill>
                  <a:srgbClr val="FF0000"/>
                </a:solidFill>
              </a:rPr>
              <a:t>5. Kurumsal İmaj ve Şeffaflık</a:t>
            </a:r>
          </a:p>
          <a:p>
            <a:pPr>
              <a:buFont typeface="Arial" panose="020B0604020202020204" pitchFamily="34" charset="0"/>
              <a:buChar char="•"/>
            </a:pPr>
            <a:r>
              <a:rPr lang="tr-TR" sz="3200" dirty="0"/>
              <a:t>Üniversitelerde belgelerin doğru ve düzenli yönetimi, iç ve dış paydaşlar arasında güven oluşturur.</a:t>
            </a:r>
          </a:p>
          <a:p>
            <a:pPr>
              <a:buFont typeface="Arial" panose="020B0604020202020204" pitchFamily="34" charset="0"/>
              <a:buChar char="•"/>
            </a:pPr>
            <a:r>
              <a:rPr lang="tr-TR" sz="3200" dirty="0"/>
              <a:t>Şeffaflık, üniversitenin toplum nezdindeki itibarını artırır ve kurumsal sorumluluğunu pekiştirir.</a:t>
            </a:r>
          </a:p>
        </p:txBody>
      </p:sp>
    </p:spTree>
    <p:extLst>
      <p:ext uri="{BB962C8B-B14F-4D97-AF65-F5344CB8AC3E}">
        <p14:creationId xmlns:p14="http://schemas.microsoft.com/office/powerpoint/2010/main" val="3467296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44076-7F8A-AD8C-49AE-5E8CF315B33C}"/>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29F2E30F-A8ED-0D6F-C870-9563FEC8CCF4}"/>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9529249E-2C3C-4351-997A-034FCDCDF0A1}"/>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4922B789-215A-596E-D661-BEA98C50B048}"/>
              </a:ext>
            </a:extLst>
          </p:cNvPr>
          <p:cNvSpPr txBox="1"/>
          <p:nvPr/>
        </p:nvSpPr>
        <p:spPr>
          <a:xfrm>
            <a:off x="1740309" y="1720840"/>
            <a:ext cx="8711381" cy="3539430"/>
          </a:xfrm>
          <a:prstGeom prst="rect">
            <a:avLst/>
          </a:prstGeom>
          <a:noFill/>
        </p:spPr>
        <p:txBody>
          <a:bodyPr wrap="square">
            <a:spAutoFit/>
          </a:bodyPr>
          <a:lstStyle/>
          <a:p>
            <a:r>
              <a:rPr lang="tr-TR" sz="3200" b="1" dirty="0">
                <a:solidFill>
                  <a:srgbClr val="FF0000"/>
                </a:solidFill>
              </a:rPr>
              <a:t>6. Dijitalleşme ve Sürdürülebilirlik</a:t>
            </a:r>
          </a:p>
          <a:p>
            <a:pPr>
              <a:buFont typeface="Arial" panose="020B0604020202020204" pitchFamily="34" charset="0"/>
              <a:buChar char="•"/>
            </a:pPr>
            <a:r>
              <a:rPr lang="tr-TR" sz="3200" dirty="0"/>
              <a:t>Üniversitelerde belge yönetimi, dijital dönüşüm süreçlerinin temelini oluşturur.</a:t>
            </a:r>
          </a:p>
          <a:p>
            <a:pPr>
              <a:buFont typeface="Arial" panose="020B0604020202020204" pitchFamily="34" charset="0"/>
              <a:buChar char="•"/>
            </a:pPr>
            <a:endParaRPr lang="tr-TR" sz="3200" dirty="0"/>
          </a:p>
          <a:p>
            <a:pPr>
              <a:buFont typeface="Arial" panose="020B0604020202020204" pitchFamily="34" charset="0"/>
              <a:buChar char="•"/>
            </a:pPr>
            <a:r>
              <a:rPr lang="tr-TR" sz="3200" dirty="0"/>
              <a:t>Dijital belgelerle kağıt kullanımını azaltmak, hem maliyetleri düşürür hem de çevresel sürdürülebilirliğe katkıda bulunur.</a:t>
            </a:r>
          </a:p>
        </p:txBody>
      </p:sp>
    </p:spTree>
    <p:extLst>
      <p:ext uri="{BB962C8B-B14F-4D97-AF65-F5344CB8AC3E}">
        <p14:creationId xmlns:p14="http://schemas.microsoft.com/office/powerpoint/2010/main" val="1942576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4FAB-8D93-BD4A-02F7-045FFAB36B1F}"/>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78B73F36-B353-B6FC-6356-A0C5E6E97AC1}"/>
              </a:ext>
            </a:extLst>
          </p:cNvPr>
          <p:cNvPicPr>
            <a:picLocks noChangeAspect="1"/>
          </p:cNvPicPr>
          <p:nvPr/>
        </p:nvPicPr>
        <p:blipFill>
          <a:blip r:embed="rId2"/>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5" name="Metin kutusu 4">
            <a:extLst>
              <a:ext uri="{FF2B5EF4-FFF2-40B4-BE49-F238E27FC236}">
                <a16:creationId xmlns:a16="http://schemas.microsoft.com/office/drawing/2014/main" id="{91D7739D-1727-5805-0225-953F1998F418}"/>
              </a:ext>
            </a:extLst>
          </p:cNvPr>
          <p:cNvSpPr txBox="1"/>
          <p:nvPr/>
        </p:nvSpPr>
        <p:spPr>
          <a:xfrm>
            <a:off x="2654709" y="375312"/>
            <a:ext cx="6390968"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
        <p:nvSpPr>
          <p:cNvPr id="7" name="Metin kutusu 6">
            <a:extLst>
              <a:ext uri="{FF2B5EF4-FFF2-40B4-BE49-F238E27FC236}">
                <a16:creationId xmlns:a16="http://schemas.microsoft.com/office/drawing/2014/main" id="{78629C36-774E-9FC8-E0A3-66547C2AFCA4}"/>
              </a:ext>
            </a:extLst>
          </p:cNvPr>
          <p:cNvSpPr txBox="1"/>
          <p:nvPr/>
        </p:nvSpPr>
        <p:spPr>
          <a:xfrm>
            <a:off x="1740309" y="1720840"/>
            <a:ext cx="8711381" cy="4031873"/>
          </a:xfrm>
          <a:prstGeom prst="rect">
            <a:avLst/>
          </a:prstGeom>
          <a:noFill/>
        </p:spPr>
        <p:txBody>
          <a:bodyPr wrap="square">
            <a:spAutoFit/>
          </a:bodyPr>
          <a:lstStyle/>
          <a:p>
            <a:r>
              <a:rPr lang="tr-TR" sz="3200" b="1" dirty="0">
                <a:solidFill>
                  <a:srgbClr val="FF0000"/>
                </a:solidFill>
              </a:rPr>
              <a:t>7. Risk ve Kriz Yönetimi</a:t>
            </a:r>
          </a:p>
          <a:p>
            <a:pPr>
              <a:buFont typeface="Arial" panose="020B0604020202020204" pitchFamily="34" charset="0"/>
              <a:buChar char="•"/>
            </a:pPr>
            <a:r>
              <a:rPr lang="tr-TR" sz="3200" dirty="0"/>
              <a:t>Doğal afetler, veri kayıpları veya kriz durumlarında, doğru yönetilen belgeler sayesinde üniversitenin operasyonları hızla devam ettirilebilir.</a:t>
            </a:r>
          </a:p>
          <a:p>
            <a:pPr>
              <a:buFont typeface="Arial" panose="020B0604020202020204" pitchFamily="34" charset="0"/>
              <a:buChar char="•"/>
            </a:pPr>
            <a:endParaRPr lang="tr-TR" sz="3200" dirty="0"/>
          </a:p>
          <a:p>
            <a:pPr>
              <a:buFont typeface="Arial" panose="020B0604020202020204" pitchFamily="34" charset="0"/>
              <a:buChar char="•"/>
            </a:pPr>
            <a:r>
              <a:rPr lang="tr-TR" sz="3200" dirty="0"/>
              <a:t>Bu durum, kurumun dayanıklılığını ve krizlere hazırlığını artırır.</a:t>
            </a:r>
          </a:p>
        </p:txBody>
      </p:sp>
    </p:spTree>
    <p:extLst>
      <p:ext uri="{BB962C8B-B14F-4D97-AF65-F5344CB8AC3E}">
        <p14:creationId xmlns:p14="http://schemas.microsoft.com/office/powerpoint/2010/main" val="3424368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711624" y="3854112"/>
            <a:ext cx="7200800" cy="2308324"/>
          </a:xfrm>
          <a:prstGeom prst="rect">
            <a:avLst/>
          </a:prstGeom>
          <a:noFill/>
        </p:spPr>
        <p:txBody>
          <a:bodyPr wrap="square" rtlCol="0">
            <a:spAutoFit/>
          </a:bodyPr>
          <a:lstStyle/>
          <a:p>
            <a:pPr algn="ctr" defTabSz="914400"/>
            <a:r>
              <a:rPr lang="tr-TR" sz="2400" dirty="0">
                <a:solidFill>
                  <a:prstClr val="black"/>
                </a:solidFill>
                <a:latin typeface="Georgia"/>
              </a:rPr>
              <a:t>Kurum ve kuruluşların karar verme, planlama, örgütleme, denetim gibi fonksiyonlarındaki gücü ve başarısı etkin bir belge yönetimi politikasıyla daha da güçlenir.</a:t>
            </a:r>
            <a:r>
              <a:rPr lang="tr-TR" sz="2400" dirty="0"/>
              <a:t> Etkin bir belge yönetimi sistemi, üniversitelerin hem günlük işleyişinde hem de uzun vadeli planlamalarında vazgeçilmezdir.</a:t>
            </a:r>
            <a:endParaRPr lang="tr-TR" sz="2400" dirty="0">
              <a:solidFill>
                <a:prstClr val="black"/>
              </a:solidFill>
              <a:latin typeface="Georgia"/>
            </a:endParaRPr>
          </a:p>
        </p:txBody>
      </p:sp>
      <p:sp>
        <p:nvSpPr>
          <p:cNvPr id="3" name="Metin kutusu 2"/>
          <p:cNvSpPr txBox="1"/>
          <p:nvPr/>
        </p:nvSpPr>
        <p:spPr>
          <a:xfrm>
            <a:off x="-648930" y="2008458"/>
            <a:ext cx="4847304" cy="738664"/>
          </a:xfrm>
          <a:prstGeom prst="rect">
            <a:avLst/>
          </a:prstGeom>
          <a:noFill/>
        </p:spPr>
        <p:txBody>
          <a:bodyPr wrap="square" rtlCol="0">
            <a:spAutoFit/>
          </a:bodyPr>
          <a:lstStyle/>
          <a:p>
            <a:pPr algn="ctr" defTabSz="914400"/>
            <a:r>
              <a:rPr lang="tr-TR" sz="2400" b="1" dirty="0">
                <a:solidFill>
                  <a:srgbClr val="FF0000"/>
                </a:solidFill>
                <a:latin typeface="Georgia"/>
              </a:rPr>
              <a:t>Sonuç Olarak...</a:t>
            </a:r>
          </a:p>
          <a:p>
            <a:pPr algn="ctr" defTabSz="914400"/>
            <a:endParaRPr lang="tr-TR" dirty="0">
              <a:solidFill>
                <a:prstClr val="black"/>
              </a:solidFill>
              <a:latin typeface="Georgia"/>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069" y="1183190"/>
            <a:ext cx="5758210" cy="2733236"/>
          </a:xfrm>
          <a:prstGeom prst="rect">
            <a:avLst/>
          </a:prstGeom>
        </p:spPr>
      </p:pic>
      <p:pic>
        <p:nvPicPr>
          <p:cNvPr id="2" name="Resim 1">
            <a:extLst>
              <a:ext uri="{FF2B5EF4-FFF2-40B4-BE49-F238E27FC236}">
                <a16:creationId xmlns:a16="http://schemas.microsoft.com/office/drawing/2014/main" id="{16D1DA72-A5DA-367D-0D75-D25E5B42003D}"/>
              </a:ext>
            </a:extLst>
          </p:cNvPr>
          <p:cNvPicPr>
            <a:picLocks noChangeAspect="1"/>
          </p:cNvPicPr>
          <p:nvPr/>
        </p:nvPicPr>
        <p:blipFill>
          <a:blip r:embed="rId3"/>
          <a:stretch>
            <a:fillRect/>
          </a:stretch>
        </p:blipFill>
        <p:spPr>
          <a:xfrm>
            <a:off x="11117826" y="291396"/>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7" name="Metin kutusu 6">
            <a:extLst>
              <a:ext uri="{FF2B5EF4-FFF2-40B4-BE49-F238E27FC236}">
                <a16:creationId xmlns:a16="http://schemas.microsoft.com/office/drawing/2014/main" id="{21C7C934-133A-E6BB-9CEB-D1289057714B}"/>
              </a:ext>
            </a:extLst>
          </p:cNvPr>
          <p:cNvSpPr txBox="1"/>
          <p:nvPr/>
        </p:nvSpPr>
        <p:spPr>
          <a:xfrm>
            <a:off x="2554641" y="291396"/>
            <a:ext cx="6420464" cy="954107"/>
          </a:xfrm>
          <a:prstGeom prst="rect">
            <a:avLst/>
          </a:prstGeom>
          <a:noFill/>
        </p:spPr>
        <p:txBody>
          <a:bodyPr wrap="square">
            <a:spAutoFit/>
          </a:bodyPr>
          <a:lstStyle/>
          <a:p>
            <a:pPr algn="ctr" defTabSz="914400"/>
            <a:r>
              <a:rPr lang="tr-TR" sz="2800" b="1" dirty="0">
                <a:solidFill>
                  <a:prstClr val="black"/>
                </a:solidFill>
                <a:latin typeface="Century Gothic"/>
                <a:ea typeface="+mj-ea"/>
                <a:cs typeface="+mj-cs"/>
              </a:rPr>
              <a:t>8. Belge Yönetiminin Üniversitelerde</a:t>
            </a:r>
          </a:p>
          <a:p>
            <a:pPr algn="ctr" defTabSz="914400"/>
            <a:r>
              <a:rPr lang="tr-TR" sz="2800" b="1" dirty="0">
                <a:solidFill>
                  <a:prstClr val="black"/>
                </a:solidFill>
                <a:latin typeface="Century Gothic"/>
                <a:ea typeface="+mj-ea"/>
                <a:cs typeface="+mj-cs"/>
              </a:rPr>
              <a:t>Stratejik Rolü</a:t>
            </a:r>
            <a:endParaRPr lang="tr-TR" sz="2800" dirty="0"/>
          </a:p>
        </p:txBody>
      </p:sp>
    </p:spTree>
    <p:extLst>
      <p:ext uri="{BB962C8B-B14F-4D97-AF65-F5344CB8AC3E}">
        <p14:creationId xmlns:p14="http://schemas.microsoft.com/office/powerpoint/2010/main" val="1710152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BAEF81-E3AD-34BE-44EB-D48AD795DA4D}"/>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6BCE381-F3B1-655D-6A31-2D1CECAD383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384D48B-DF19-B1F2-84A1-E1B7FA74D3F7}"/>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9 . Kaynaklar</a:t>
            </a:r>
          </a:p>
        </p:txBody>
      </p:sp>
      <p:sp>
        <p:nvSpPr>
          <p:cNvPr id="4" name="Metin kutusu 3">
            <a:extLst>
              <a:ext uri="{FF2B5EF4-FFF2-40B4-BE49-F238E27FC236}">
                <a16:creationId xmlns:a16="http://schemas.microsoft.com/office/drawing/2014/main" id="{84887E86-2699-2648-0D53-B9B617C2E4DB}"/>
              </a:ext>
            </a:extLst>
          </p:cNvPr>
          <p:cNvSpPr txBox="1"/>
          <p:nvPr/>
        </p:nvSpPr>
        <p:spPr>
          <a:xfrm>
            <a:off x="1814052" y="1588361"/>
            <a:ext cx="9099754" cy="4985980"/>
          </a:xfrm>
          <a:prstGeom prst="rect">
            <a:avLst/>
          </a:prstGeom>
          <a:noFill/>
        </p:spPr>
        <p:txBody>
          <a:bodyPr wrap="square">
            <a:spAutoFit/>
          </a:bodyPr>
          <a:lstStyle/>
          <a:p>
            <a:pPr marL="285750" indent="-285750" algn="l">
              <a:buFont typeface="Arial" panose="020B0604020202020204" pitchFamily="34" charset="0"/>
              <a:buChar char="•"/>
            </a:pPr>
            <a:r>
              <a:rPr lang="tr-TR" sz="2000" b="1" i="0" u="none" strike="noStrike" baseline="0" dirty="0">
                <a:solidFill>
                  <a:schemeClr val="accent1">
                    <a:lumMod val="75000"/>
                  </a:schemeClr>
                </a:solidFill>
                <a:latin typeface="Arial" panose="020B0604020202020204" pitchFamily="34" charset="0"/>
              </a:rPr>
              <a:t>DEVLET </a:t>
            </a:r>
            <a:r>
              <a:rPr lang="tr-TR" sz="2000" b="1" i="0" u="none" strike="noStrike" baseline="0" dirty="0">
                <a:solidFill>
                  <a:schemeClr val="accent1">
                    <a:lumMod val="75000"/>
                  </a:schemeClr>
                </a:solidFill>
                <a:latin typeface="ArialMT"/>
              </a:rPr>
              <a:t>ARŞİVLERİ BAŞKANLIĞI HAKKINDA CUMHURBAŞKANLIĞI KARARNAMESİ</a:t>
            </a:r>
          </a:p>
          <a:p>
            <a:pPr marL="285750" indent="-285750" algn="l">
              <a:buFont typeface="Arial" panose="020B0604020202020204" pitchFamily="34" charset="0"/>
              <a:buChar char="•"/>
            </a:pPr>
            <a:endParaRPr lang="tr-TR" sz="2000" b="1" i="0" u="none" strike="noStrike" baseline="0" dirty="0">
              <a:solidFill>
                <a:schemeClr val="accent1">
                  <a:lumMod val="75000"/>
                </a:schemeClr>
              </a:solidFill>
              <a:latin typeface="ArialMT"/>
            </a:endParaRPr>
          </a:p>
          <a:p>
            <a:pPr marL="285750" indent="-285750" algn="l">
              <a:buFont typeface="Arial" panose="020B0604020202020204" pitchFamily="34" charset="0"/>
              <a:buChar char="•"/>
            </a:pPr>
            <a:r>
              <a:rPr lang="tr-TR" sz="2000" b="1" i="0" u="none" strike="noStrike" baseline="0" dirty="0">
                <a:solidFill>
                  <a:schemeClr val="accent1">
                    <a:lumMod val="75000"/>
                  </a:schemeClr>
                </a:solidFill>
                <a:latin typeface="Arial" panose="020B0604020202020204" pitchFamily="34" charset="0"/>
              </a:rPr>
              <a:t>DEVLET </a:t>
            </a:r>
            <a:r>
              <a:rPr lang="tr-TR" sz="2000" b="1" i="0" u="none" strike="noStrike" baseline="0" dirty="0">
                <a:solidFill>
                  <a:schemeClr val="accent1">
                    <a:lumMod val="75000"/>
                  </a:schemeClr>
                </a:solidFill>
                <a:latin typeface="ArialMT"/>
              </a:rPr>
              <a:t>ARŞİV </a:t>
            </a:r>
            <a:r>
              <a:rPr lang="tr-TR" sz="2000" b="1" i="0" u="none" strike="noStrike" baseline="0" dirty="0">
                <a:solidFill>
                  <a:schemeClr val="accent1">
                    <a:lumMod val="75000"/>
                  </a:schemeClr>
                </a:solidFill>
                <a:latin typeface="Arial" panose="020B0604020202020204" pitchFamily="34" charset="0"/>
              </a:rPr>
              <a:t>HİZMETLERİ </a:t>
            </a:r>
            <a:r>
              <a:rPr lang="tr-TR" sz="2000" b="1" i="0" u="none" strike="noStrike" baseline="0" dirty="0">
                <a:solidFill>
                  <a:schemeClr val="accent1">
                    <a:lumMod val="75000"/>
                  </a:schemeClr>
                </a:solidFill>
                <a:latin typeface="ArialMT"/>
              </a:rPr>
              <a:t>HAKKINDA YÖNETMELİK</a:t>
            </a:r>
          </a:p>
          <a:p>
            <a:pPr marL="285750" indent="-285750" algn="l">
              <a:buFont typeface="Arial" panose="020B0604020202020204" pitchFamily="34" charset="0"/>
              <a:buChar char="•"/>
            </a:pPr>
            <a:endParaRPr lang="tr-TR" sz="2000" b="1" i="0" u="none" strike="noStrike" baseline="0" dirty="0">
              <a:solidFill>
                <a:schemeClr val="accent1">
                  <a:lumMod val="75000"/>
                </a:schemeClr>
              </a:solidFill>
              <a:latin typeface="ArialMT"/>
            </a:endParaRPr>
          </a:p>
          <a:p>
            <a:pPr marL="285750" indent="-285750" algn="l">
              <a:buFont typeface="Arial" panose="020B0604020202020204" pitchFamily="34" charset="0"/>
              <a:buChar char="•"/>
            </a:pPr>
            <a:r>
              <a:rPr lang="tr-TR" sz="2000" b="1" i="0" u="none" strike="noStrike" baseline="0" dirty="0">
                <a:solidFill>
                  <a:schemeClr val="accent1">
                    <a:lumMod val="75000"/>
                  </a:schemeClr>
                </a:solidFill>
                <a:latin typeface="ArialMT"/>
              </a:rPr>
              <a:t>ARŞİVLERDE GERÇEKLEŞTİRİLECEK DİJİTALLEŞTİRME FAALİYETLERİNE YÖNELİK USUL VE ESASLAR</a:t>
            </a:r>
          </a:p>
          <a:p>
            <a:pPr marL="285750" indent="-285750" algn="l">
              <a:buFont typeface="Arial" panose="020B0604020202020204" pitchFamily="34" charset="0"/>
              <a:buChar char="•"/>
            </a:pPr>
            <a:endParaRPr lang="tr-TR" sz="2000" b="1" i="0" u="none" strike="noStrike" baseline="0" dirty="0">
              <a:solidFill>
                <a:schemeClr val="accent1">
                  <a:lumMod val="75000"/>
                </a:schemeClr>
              </a:solidFill>
              <a:latin typeface="ArialMT"/>
            </a:endParaRPr>
          </a:p>
          <a:p>
            <a:pPr marL="285750" indent="-285750" algn="l">
              <a:buFont typeface="Arial" panose="020B0604020202020204" pitchFamily="34" charset="0"/>
              <a:buChar char="•"/>
            </a:pPr>
            <a:r>
              <a:rPr lang="tr-TR" sz="2000" b="1" i="0" u="none" strike="noStrike" baseline="0" dirty="0">
                <a:solidFill>
                  <a:schemeClr val="accent1">
                    <a:lumMod val="75000"/>
                  </a:schemeClr>
                </a:solidFill>
                <a:latin typeface="ArialMT"/>
              </a:rPr>
              <a:t>BİLGİ EDİNME HAKKI KANUNU</a:t>
            </a:r>
          </a:p>
          <a:p>
            <a:pPr marL="285750" indent="-285750" algn="l">
              <a:buFont typeface="Arial" panose="020B0604020202020204" pitchFamily="34" charset="0"/>
              <a:buChar char="•"/>
            </a:pPr>
            <a:endParaRPr lang="tr-TR" sz="2000" b="1" i="0" u="none" strike="noStrike" baseline="0" dirty="0">
              <a:solidFill>
                <a:schemeClr val="accent1">
                  <a:lumMod val="75000"/>
                </a:schemeClr>
              </a:solidFill>
              <a:latin typeface="ArialMT"/>
            </a:endParaRPr>
          </a:p>
          <a:p>
            <a:pPr marL="285750" indent="-285750" algn="l">
              <a:buFont typeface="Arial" panose="020B0604020202020204" pitchFamily="34" charset="0"/>
              <a:buChar char="•"/>
            </a:pPr>
            <a:r>
              <a:rPr lang="tr-TR" sz="2000" b="1" i="0" u="none" strike="noStrike" baseline="0" dirty="0">
                <a:solidFill>
                  <a:schemeClr val="accent1">
                    <a:lumMod val="75000"/>
                  </a:schemeClr>
                </a:solidFill>
                <a:latin typeface="Times New Roman,Bold"/>
              </a:rPr>
              <a:t>YÜKSEKÖĞRETİM ÜST KURULUŞLARI </a:t>
            </a:r>
            <a:r>
              <a:rPr lang="tr-TR" sz="2000" b="1" i="0" u="none" strike="noStrike" baseline="0" dirty="0">
                <a:solidFill>
                  <a:schemeClr val="accent1">
                    <a:lumMod val="75000"/>
                  </a:schemeClr>
                </a:solidFill>
                <a:latin typeface="Times New Roman" panose="02020603050405020304" pitchFamily="18" charset="0"/>
              </a:rPr>
              <a:t>VE </a:t>
            </a:r>
            <a:r>
              <a:rPr lang="tr-TR" sz="2000" b="1" i="0" u="none" strike="noStrike" baseline="0" dirty="0">
                <a:solidFill>
                  <a:schemeClr val="accent1">
                    <a:lumMod val="75000"/>
                  </a:schemeClr>
                </a:solidFill>
                <a:latin typeface="Times New Roman,Bold"/>
              </a:rPr>
              <a:t>YÜKSEKÖĞRETİM </a:t>
            </a:r>
            <a:r>
              <a:rPr lang="tr-TR" sz="2000" b="1" i="0" u="none" strike="noStrike" baseline="0" dirty="0">
                <a:solidFill>
                  <a:schemeClr val="accent1">
                    <a:lumMod val="75000"/>
                  </a:schemeClr>
                </a:solidFill>
                <a:latin typeface="Times New Roman" panose="02020603050405020304" pitchFamily="18" charset="0"/>
              </a:rPr>
              <a:t>KURUMLARI </a:t>
            </a:r>
            <a:r>
              <a:rPr lang="tr-TR" sz="2000" b="1" i="0" u="none" strike="noStrike" baseline="0" dirty="0">
                <a:solidFill>
                  <a:schemeClr val="accent1">
                    <a:lumMod val="75000"/>
                  </a:schemeClr>
                </a:solidFill>
                <a:latin typeface="Times New Roman,Bold"/>
              </a:rPr>
              <a:t>SAKLAMA SÜRELİ STANDART DOSYA PLANI </a:t>
            </a:r>
            <a:r>
              <a:rPr lang="tr-TR" sz="2000" b="1" i="0" u="none" strike="noStrike" baseline="0" dirty="0">
                <a:solidFill>
                  <a:schemeClr val="accent1">
                    <a:lumMod val="75000"/>
                  </a:schemeClr>
                </a:solidFill>
                <a:latin typeface="TimesNewRomanPS-BoldMT"/>
              </a:rPr>
              <a:t>V.4</a:t>
            </a:r>
          </a:p>
          <a:p>
            <a:pPr marL="285750" indent="-285750" algn="l">
              <a:buFont typeface="Arial" panose="020B0604020202020204" pitchFamily="34" charset="0"/>
              <a:buChar char="•"/>
            </a:pPr>
            <a:endParaRPr lang="tr-TR" sz="2000" b="1" i="0" u="none" strike="noStrike" baseline="0" dirty="0">
              <a:solidFill>
                <a:schemeClr val="accent1">
                  <a:lumMod val="75000"/>
                </a:schemeClr>
              </a:solidFill>
              <a:latin typeface="TimesNewRomanPS-BoldMT"/>
            </a:endParaRPr>
          </a:p>
          <a:p>
            <a:pPr marL="285750" indent="-285750" algn="l">
              <a:buFont typeface="Arial" panose="020B0604020202020204" pitchFamily="34" charset="0"/>
              <a:buChar char="•"/>
            </a:pPr>
            <a:r>
              <a:rPr lang="tr-TR" sz="2000" b="1" dirty="0">
                <a:solidFill>
                  <a:schemeClr val="accent1">
                    <a:lumMod val="75000"/>
                  </a:schemeClr>
                </a:solidFill>
              </a:rPr>
              <a:t>RESMİ YAZIŞMALARDA UYGULANACAK USUL VE ESASLAR HAKKINDA YÖNETMELİK</a:t>
            </a:r>
          </a:p>
          <a:p>
            <a:pPr marL="285750" indent="-285750" algn="l">
              <a:buFont typeface="Arial" panose="020B0604020202020204" pitchFamily="34" charset="0"/>
              <a:buChar char="•"/>
            </a:pPr>
            <a:endParaRPr lang="tr-TR" b="1" dirty="0"/>
          </a:p>
        </p:txBody>
      </p:sp>
    </p:spTree>
    <p:extLst>
      <p:ext uri="{BB962C8B-B14F-4D97-AF65-F5344CB8AC3E}">
        <p14:creationId xmlns:p14="http://schemas.microsoft.com/office/powerpoint/2010/main" val="2706014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8A52E7-E92B-0B2B-F154-A643E23A82AD}"/>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749A517-DD3F-C390-F502-F17E07EDC7D1}"/>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7" name="Metin kutusu 6">
            <a:extLst>
              <a:ext uri="{FF2B5EF4-FFF2-40B4-BE49-F238E27FC236}">
                <a16:creationId xmlns:a16="http://schemas.microsoft.com/office/drawing/2014/main" id="{41C7BE3C-89C8-0C0E-93B0-A66E17606E07}"/>
              </a:ext>
            </a:extLst>
          </p:cNvPr>
          <p:cNvSpPr txBox="1"/>
          <p:nvPr/>
        </p:nvSpPr>
        <p:spPr>
          <a:xfrm>
            <a:off x="2482644" y="1231545"/>
            <a:ext cx="7615083" cy="1323439"/>
          </a:xfrm>
          <a:prstGeom prst="rect">
            <a:avLst/>
          </a:prstGeom>
          <a:noFill/>
        </p:spPr>
        <p:txBody>
          <a:bodyPr wrap="square">
            <a:spAutoFit/>
          </a:bodyPr>
          <a:lstStyle/>
          <a:p>
            <a:pPr algn="ctr"/>
            <a:r>
              <a:rPr lang="tr-TR" sz="4000" b="1" dirty="0">
                <a:solidFill>
                  <a:srgbClr val="FF0000"/>
                </a:solidFill>
                <a:latin typeface="+mj-lt"/>
              </a:rPr>
              <a:t>Etkili belge yönetimi kurumumuzu geleceğe taşır.</a:t>
            </a:r>
          </a:p>
        </p:txBody>
      </p:sp>
      <p:sp>
        <p:nvSpPr>
          <p:cNvPr id="9" name="Metin kutusu 8">
            <a:extLst>
              <a:ext uri="{FF2B5EF4-FFF2-40B4-BE49-F238E27FC236}">
                <a16:creationId xmlns:a16="http://schemas.microsoft.com/office/drawing/2014/main" id="{10F76858-C5DF-3264-351F-7DDF8055532F}"/>
              </a:ext>
            </a:extLst>
          </p:cNvPr>
          <p:cNvSpPr txBox="1"/>
          <p:nvPr/>
        </p:nvSpPr>
        <p:spPr>
          <a:xfrm>
            <a:off x="3013587" y="3094392"/>
            <a:ext cx="6164826" cy="1077218"/>
          </a:xfrm>
          <a:prstGeom prst="rect">
            <a:avLst/>
          </a:prstGeom>
          <a:noFill/>
        </p:spPr>
        <p:txBody>
          <a:bodyPr wrap="square">
            <a:spAutoFit/>
          </a:bodyPr>
          <a:lstStyle/>
          <a:p>
            <a:pPr algn="ctr"/>
            <a:r>
              <a:rPr lang="tr-TR" sz="3200" b="1" dirty="0"/>
              <a:t>Katılımınız ve ilginiz için teşekkür ederim.</a:t>
            </a:r>
          </a:p>
        </p:txBody>
      </p:sp>
      <p:sp>
        <p:nvSpPr>
          <p:cNvPr id="10" name="Metin kutusu 9">
            <a:extLst>
              <a:ext uri="{FF2B5EF4-FFF2-40B4-BE49-F238E27FC236}">
                <a16:creationId xmlns:a16="http://schemas.microsoft.com/office/drawing/2014/main" id="{38CE65BB-4C9D-CB19-D190-8AC8674278FF}"/>
              </a:ext>
            </a:extLst>
          </p:cNvPr>
          <p:cNvSpPr txBox="1"/>
          <p:nvPr/>
        </p:nvSpPr>
        <p:spPr>
          <a:xfrm>
            <a:off x="2835649" y="5250426"/>
            <a:ext cx="6261651" cy="1384995"/>
          </a:xfrm>
          <a:prstGeom prst="rect">
            <a:avLst/>
          </a:prstGeom>
          <a:noFill/>
        </p:spPr>
        <p:txBody>
          <a:bodyPr wrap="none" rtlCol="0">
            <a:spAutoFit/>
          </a:bodyPr>
          <a:lstStyle/>
          <a:p>
            <a:pPr algn="ctr"/>
            <a:r>
              <a:rPr lang="tr-TR" sz="2800" b="1" dirty="0">
                <a:solidFill>
                  <a:schemeClr val="accent1">
                    <a:lumMod val="75000"/>
                  </a:schemeClr>
                </a:solidFill>
              </a:rPr>
              <a:t>Fatih Akpunar</a:t>
            </a:r>
          </a:p>
          <a:p>
            <a:pPr algn="ctr"/>
            <a:r>
              <a:rPr lang="tr-TR" sz="2800" b="1" dirty="0">
                <a:solidFill>
                  <a:schemeClr val="accent1">
                    <a:lumMod val="75000"/>
                  </a:schemeClr>
                </a:solidFill>
              </a:rPr>
              <a:t>Genel Sekreterlik</a:t>
            </a:r>
          </a:p>
          <a:p>
            <a:pPr algn="ctr"/>
            <a:r>
              <a:rPr lang="tr-TR" sz="2800" b="1" dirty="0">
                <a:solidFill>
                  <a:schemeClr val="accent1">
                    <a:lumMod val="75000"/>
                  </a:schemeClr>
                </a:solidFill>
              </a:rPr>
              <a:t>Belge Yönetimi Ve Arşiv Müdürlüğü</a:t>
            </a:r>
          </a:p>
        </p:txBody>
      </p:sp>
    </p:spTree>
    <p:extLst>
      <p:ext uri="{BB962C8B-B14F-4D97-AF65-F5344CB8AC3E}">
        <p14:creationId xmlns:p14="http://schemas.microsoft.com/office/powerpoint/2010/main" val="143993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AE39E3-2F59-B98F-5B1A-074C5D96A03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D48FC4B-8AA4-C49C-D1FF-201857A5D065}"/>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3A5001C3-4CE9-D4AA-F8E2-8D9E229B4E19}"/>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2.BELGE YÖNETİMİ VE ARŞİVLEMENİN ÖNEMİ</a:t>
            </a:r>
          </a:p>
        </p:txBody>
      </p:sp>
      <p:sp>
        <p:nvSpPr>
          <p:cNvPr id="4" name="Metin kutusu 3">
            <a:extLst>
              <a:ext uri="{FF2B5EF4-FFF2-40B4-BE49-F238E27FC236}">
                <a16:creationId xmlns:a16="http://schemas.microsoft.com/office/drawing/2014/main" id="{90F4CDF8-C4DB-8D6B-1531-899CCF5C595D}"/>
              </a:ext>
            </a:extLst>
          </p:cNvPr>
          <p:cNvSpPr txBox="1"/>
          <p:nvPr/>
        </p:nvSpPr>
        <p:spPr>
          <a:xfrm>
            <a:off x="1189704" y="3067665"/>
            <a:ext cx="9576619" cy="2062103"/>
          </a:xfrm>
          <a:prstGeom prst="rect">
            <a:avLst/>
          </a:prstGeom>
          <a:noFill/>
        </p:spPr>
        <p:txBody>
          <a:bodyPr wrap="square" rtlCol="0">
            <a:spAutoFit/>
          </a:bodyPr>
          <a:lstStyle/>
          <a:p>
            <a:pPr marL="285750" indent="-285750">
              <a:buFont typeface="Arial" panose="020B0604020202020204" pitchFamily="34" charset="0"/>
              <a:buChar char="•"/>
            </a:pPr>
            <a:r>
              <a:rPr lang="tr-TR" sz="3200" b="1" dirty="0"/>
              <a:t>Belge yönetimi, kalite yönetimi süreçlerinin ayrılmaz bir parçasıdır. Belgelerin düzenli, doğru ve izlenebilir olması, akreditasyon süreçleri ve denetimler için kritik bir rol taşır.</a:t>
            </a:r>
          </a:p>
        </p:txBody>
      </p:sp>
      <p:sp>
        <p:nvSpPr>
          <p:cNvPr id="6" name="Metin kutusu 5">
            <a:extLst>
              <a:ext uri="{FF2B5EF4-FFF2-40B4-BE49-F238E27FC236}">
                <a16:creationId xmlns:a16="http://schemas.microsoft.com/office/drawing/2014/main" id="{C30C0A6B-E975-D66A-7C57-A240D9809F4E}"/>
              </a:ext>
            </a:extLst>
          </p:cNvPr>
          <p:cNvSpPr txBox="1"/>
          <p:nvPr/>
        </p:nvSpPr>
        <p:spPr>
          <a:xfrm>
            <a:off x="2349909" y="2086789"/>
            <a:ext cx="6219972" cy="584775"/>
          </a:xfrm>
          <a:prstGeom prst="rect">
            <a:avLst/>
          </a:prstGeom>
          <a:noFill/>
        </p:spPr>
        <p:txBody>
          <a:bodyPr wrap="none" rtlCol="0">
            <a:spAutoFit/>
          </a:bodyPr>
          <a:lstStyle/>
          <a:p>
            <a:r>
              <a:rPr lang="tr-TR" sz="3200" b="1" dirty="0">
                <a:solidFill>
                  <a:srgbClr val="FF0000"/>
                </a:solidFill>
              </a:rPr>
              <a:t>Belge ve Kalite Yönetimi İlişkisi</a:t>
            </a:r>
          </a:p>
        </p:txBody>
      </p:sp>
    </p:spTree>
    <p:extLst>
      <p:ext uri="{BB962C8B-B14F-4D97-AF65-F5344CB8AC3E}">
        <p14:creationId xmlns:p14="http://schemas.microsoft.com/office/powerpoint/2010/main" val="37438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182450-0966-DC55-2974-2524824F4A6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5F3244C-AE23-D030-4D73-DDE1CAAC6862}"/>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D11F4403-D611-F586-5DA1-F7D612B14580}"/>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pic>
        <p:nvPicPr>
          <p:cNvPr id="12" name="Resim 11">
            <a:extLst>
              <a:ext uri="{FF2B5EF4-FFF2-40B4-BE49-F238E27FC236}">
                <a16:creationId xmlns:a16="http://schemas.microsoft.com/office/drawing/2014/main" id="{727B0FBA-E2FE-1EE4-C531-5800167B8852}"/>
              </a:ext>
            </a:extLst>
          </p:cNvPr>
          <p:cNvPicPr>
            <a:picLocks noChangeAspect="1"/>
          </p:cNvPicPr>
          <p:nvPr/>
        </p:nvPicPr>
        <p:blipFill>
          <a:blip r:embed="rId3"/>
          <a:stretch>
            <a:fillRect/>
          </a:stretch>
        </p:blipFill>
        <p:spPr>
          <a:xfrm>
            <a:off x="465677" y="1396942"/>
            <a:ext cx="11045603" cy="2169672"/>
          </a:xfrm>
          <a:prstGeom prst="rect">
            <a:avLst/>
          </a:prstGeom>
        </p:spPr>
      </p:pic>
      <p:sp>
        <p:nvSpPr>
          <p:cNvPr id="13" name="Metin kutusu 12">
            <a:extLst>
              <a:ext uri="{FF2B5EF4-FFF2-40B4-BE49-F238E27FC236}">
                <a16:creationId xmlns:a16="http://schemas.microsoft.com/office/drawing/2014/main" id="{75A625CD-BAF6-E8D7-AE06-4C2406A2A1C8}"/>
              </a:ext>
            </a:extLst>
          </p:cNvPr>
          <p:cNvSpPr txBox="1"/>
          <p:nvPr/>
        </p:nvSpPr>
        <p:spPr>
          <a:xfrm>
            <a:off x="756078" y="3798857"/>
            <a:ext cx="10464800" cy="2888035"/>
          </a:xfrm>
          <a:prstGeom prst="rect">
            <a:avLst/>
          </a:prstGeom>
          <a:noFill/>
        </p:spPr>
        <p:txBody>
          <a:bodyPr wrap="square" rtlCol="0">
            <a:spAutoFit/>
          </a:bodyPr>
          <a:lstStyle/>
          <a:p>
            <a:pPr algn="just">
              <a:lnSpc>
                <a:spcPct val="115000"/>
              </a:lnSpc>
              <a:spcBef>
                <a:spcPts val="1200"/>
              </a:spcBef>
              <a:spcAft>
                <a:spcPts val="1200"/>
              </a:spcAft>
            </a:pPr>
            <a:r>
              <a:rPr lang="tr-T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 prosedürün amacı; Üniversitenin iç kontrol ve kalite yönetim sistemi kapsamında yer alan tüm belgelerin hazırlanması, onaylanması, yayımlanması, güncellenmesi, iptali, arşivlenmesi ve imhası ile ilgili yöntemi belirlemektir.</a:t>
            </a:r>
            <a:endParaRPr lang="tr-TR" sz="3200" b="1" dirty="0">
              <a:effectLst/>
              <a:latin typeface="Zapf_Humanist"/>
              <a:ea typeface="Times New Roman" panose="02020603050405020304" pitchFamily="18" charset="0"/>
              <a:cs typeface="Times New Roman" panose="02020603050405020304" pitchFamily="18" charset="0"/>
            </a:endParaRPr>
          </a:p>
        </p:txBody>
      </p:sp>
      <p:pic>
        <p:nvPicPr>
          <p:cNvPr id="3073" name="Resim 1" descr="logo, metin, yazı tipi, simge, sembol içeren bir resim&#10;&#10;Açıklama otomatik olarak oluşturuldu">
            <a:extLst>
              <a:ext uri="{FF2B5EF4-FFF2-40B4-BE49-F238E27FC236}">
                <a16:creationId xmlns:a16="http://schemas.microsoft.com/office/drawing/2014/main" id="{C18B33DC-7BC0-16AA-1E99-6866638FD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7538" cy="7699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go, metin, yazı tipi, simge, sembol içeren bir resim&#10;&#10;Açıklama otomatik olarak oluşturuldu">
            <a:extLst>
              <a:ext uri="{FF2B5EF4-FFF2-40B4-BE49-F238E27FC236}">
                <a16:creationId xmlns:a16="http://schemas.microsoft.com/office/drawing/2014/main" id="{0D361C6D-3D41-D2F2-F546-28DE0844D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7538" cy="76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7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33640-61FA-6829-B725-08E0FF5EB4C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419F340-7AC5-E175-4BE3-18D682431D42}"/>
              </a:ext>
            </a:extLst>
          </p:cNvPr>
          <p:cNvPicPr>
            <a:picLocks noChangeAspect="1"/>
          </p:cNvPicPr>
          <p:nvPr/>
        </p:nvPicPr>
        <p:blipFill>
          <a:blip r:embed="rId2"/>
          <a:stretch>
            <a:fillRect/>
          </a:stretch>
        </p:blipFill>
        <p:spPr>
          <a:xfrm>
            <a:off x="11353800" y="226514"/>
            <a:ext cx="737680" cy="1243692"/>
          </a:xfrm>
          <a:prstGeom prst="rect">
            <a:avLst/>
          </a:prstGeom>
          <a:effectLst>
            <a:glow rad="228600">
              <a:schemeClr val="bg1">
                <a:alpha val="40000"/>
              </a:schemeClr>
            </a:glow>
            <a:outerShdw blurRad="50800" dist="50800" sx="1000" sy="1000" algn="ctr" rotWithShape="0">
              <a:schemeClr val="bg1"/>
            </a:outerShdw>
          </a:effectLst>
        </p:spPr>
      </p:pic>
      <p:sp>
        <p:nvSpPr>
          <p:cNvPr id="2" name="Başlık 1">
            <a:extLst>
              <a:ext uri="{FF2B5EF4-FFF2-40B4-BE49-F238E27FC236}">
                <a16:creationId xmlns:a16="http://schemas.microsoft.com/office/drawing/2014/main" id="{4448DFFF-D3ED-A482-E7FA-D2D7E5E01281}"/>
              </a:ext>
            </a:extLst>
          </p:cNvPr>
          <p:cNvSpPr>
            <a:spLocks noGrp="1"/>
          </p:cNvSpPr>
          <p:nvPr>
            <p:ph type="title"/>
          </p:nvPr>
        </p:nvSpPr>
        <p:spPr>
          <a:effectLst>
            <a:glow rad="228600">
              <a:schemeClr val="accent5">
                <a:satMod val="175000"/>
                <a:alpha val="40000"/>
              </a:schemeClr>
            </a:glow>
            <a:outerShdw blurRad="50800" dist="50800" dir="5400000" algn="ctr" rotWithShape="0">
              <a:schemeClr val="tx2">
                <a:lumMod val="75000"/>
              </a:schemeClr>
            </a:outerShdw>
          </a:effectLst>
        </p:spPr>
        <p:txBody>
          <a:bodyPr>
            <a:normAutofit/>
          </a:bodyPr>
          <a:lstStyle/>
          <a:p>
            <a:pPr algn="ctr"/>
            <a:r>
              <a:rPr lang="tr-TR" sz="3600" b="1" dirty="0"/>
              <a:t>3.BELGE YÖNETİM PROSEDÜRÜ</a:t>
            </a:r>
          </a:p>
        </p:txBody>
      </p:sp>
      <p:sp>
        <p:nvSpPr>
          <p:cNvPr id="3" name="Metin kutusu 2">
            <a:extLst>
              <a:ext uri="{FF2B5EF4-FFF2-40B4-BE49-F238E27FC236}">
                <a16:creationId xmlns:a16="http://schemas.microsoft.com/office/drawing/2014/main" id="{856E57BB-872C-1312-AA25-5ED5B21C528A}"/>
              </a:ext>
            </a:extLst>
          </p:cNvPr>
          <p:cNvSpPr txBox="1"/>
          <p:nvPr/>
        </p:nvSpPr>
        <p:spPr>
          <a:xfrm>
            <a:off x="1278194" y="2133600"/>
            <a:ext cx="10075606" cy="1755417"/>
          </a:xfrm>
          <a:prstGeom prst="rect">
            <a:avLst/>
          </a:prstGeom>
          <a:noFill/>
        </p:spPr>
        <p:txBody>
          <a:bodyPr wrap="square" rtlCol="0">
            <a:spAutoFit/>
          </a:bodyPr>
          <a:lstStyle/>
          <a:p>
            <a:pPr marL="270510" algn="just">
              <a:lnSpc>
                <a:spcPct val="115000"/>
              </a:lnSpc>
              <a:spcAft>
                <a:spcPts val="800"/>
              </a:spcAft>
              <a:tabLst>
                <a:tab pos="270510" algn="l"/>
              </a:tabLst>
            </a:pPr>
            <a:r>
              <a:rPr lang="tr-T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Belge: </a:t>
            </a: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Üretim biçimleri ve donanım ortamları ne şekilde olursa olsun bir bilgiyi içeren yazılmış, çizilmiş, resmedilmiş, görüntülü, sesli veya elektronik kaydı,</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96621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entury Gothic"/>
        <a:ea typeface=""/>
        <a:cs typeface=""/>
      </a:majorFont>
      <a:minorFont>
        <a:latin typeface="Century Gothic"/>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1222</TotalTime>
  <Words>2978</Words>
  <Application>Microsoft Office PowerPoint</Application>
  <PresentationFormat>Geniş ekran</PresentationFormat>
  <Paragraphs>328</Paragraphs>
  <Slides>69</Slides>
  <Notes>1</Notes>
  <HiddenSlides>0</HiddenSlides>
  <MMClips>0</MMClips>
  <ScaleCrop>false</ScaleCrop>
  <HeadingPairs>
    <vt:vector size="6" baseType="variant">
      <vt:variant>
        <vt:lpstr>Kullanılan Yazı Tipleri</vt:lpstr>
      </vt:variant>
      <vt:variant>
        <vt:i4>15</vt:i4>
      </vt:variant>
      <vt:variant>
        <vt:lpstr>Tema</vt:lpstr>
      </vt:variant>
      <vt:variant>
        <vt:i4>2</vt:i4>
      </vt:variant>
      <vt:variant>
        <vt:lpstr>Slayt Başlıkları</vt:lpstr>
      </vt:variant>
      <vt:variant>
        <vt:i4>69</vt:i4>
      </vt:variant>
    </vt:vector>
  </HeadingPairs>
  <TitlesOfParts>
    <vt:vector size="86" baseType="lpstr">
      <vt:lpstr>Aptos</vt:lpstr>
      <vt:lpstr>Arial</vt:lpstr>
      <vt:lpstr>Arial-BoldMT</vt:lpstr>
      <vt:lpstr>ArialMT</vt:lpstr>
      <vt:lpstr>Calibri</vt:lpstr>
      <vt:lpstr>Cambria</vt:lpstr>
      <vt:lpstr>Century Gothic</vt:lpstr>
      <vt:lpstr>Georgia</vt:lpstr>
      <vt:lpstr>Symbol</vt:lpstr>
      <vt:lpstr>Times New Roman</vt:lpstr>
      <vt:lpstr>Times New Roman,Bold</vt:lpstr>
      <vt:lpstr>TimesNewRomanPS-BoldMT</vt:lpstr>
      <vt:lpstr>Wingdings</vt:lpstr>
      <vt:lpstr>Wingdings 2</vt:lpstr>
      <vt:lpstr>Zapf_Humanist</vt:lpstr>
      <vt:lpstr>BrushVTI</vt:lpstr>
      <vt:lpstr>Kent</vt:lpstr>
      <vt:lpstr>Belge Yönetimi ve Arşiv Süreçleri Eğitimi</vt:lpstr>
      <vt:lpstr>1.EĞİTİMİN AMACI ve HEDEFLERİ</vt:lpstr>
      <vt:lpstr>1.EĞİTİMİN AMACI ve HEDEFLERİ</vt:lpstr>
      <vt:lpstr>2.BELGE YÖNETİMİ VE ARŞİVLEMENİN ÖNEMİ</vt:lpstr>
      <vt:lpstr>2.BELGE YÖNETİMİ VE ARŞİVLEMENİN ÖNEMİ</vt:lpstr>
      <vt:lpstr>2.BELGE YÖNETİMİ VE ARŞİVLEMENİN ÖNEMİ</vt:lpstr>
      <vt:lpstr>2.BELGE YÖNETİMİ VE ARŞİVLEMENİN ÖNEMİ</vt:lpstr>
      <vt:lpstr>3.BELGE YÖNETİM PROSEDÜRÜ</vt:lpstr>
      <vt:lpstr>3.BELGE YÖNETİM PROSEDÜRÜ</vt:lpstr>
      <vt:lpstr>3.BELGE YÖNETİM PROSEDÜRÜ</vt:lpstr>
      <vt:lpstr>3.BELGE YÖNETİM PROSEDÜRÜ</vt:lpstr>
      <vt:lpstr>3.BELGE YÖNETİM PROSEDÜRÜ</vt:lpstr>
      <vt:lpstr>3.BELGE YÖNETİM PROSEDÜRÜ</vt:lpstr>
      <vt:lpstr>3.BELGE YÖNETİM PROSEDÜRÜ</vt:lpstr>
      <vt:lpstr>3.BELGE YÖNETİM PROSEDÜRÜ</vt:lpstr>
      <vt:lpstr>3.BELGE YÖNETİM PROSEDÜRÜ</vt:lpstr>
      <vt:lpstr>4.BELGE YÖNETİM PROSEDÜRÜ</vt:lpstr>
      <vt:lpstr>3.BELGE YÖNETİM PROSEDÜRÜ</vt:lpstr>
      <vt:lpstr>3.BELGE YÖNETİM PROSEDÜRÜ</vt:lpstr>
      <vt:lpstr>3.BELGE YÖNETİM PROSEDÜRÜ</vt:lpstr>
      <vt:lpstr>3.BELGE YÖNETİM PROSEDÜRÜ</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4.DOSYA ve SAKLAMA PLANLARI</vt:lpstr>
      <vt:lpstr>5. AYIKLAMA VE İMHA</vt:lpstr>
      <vt:lpstr>5. AYIKLAMA VE İMHA</vt:lpstr>
      <vt:lpstr>5. AYIKLAMA VE İMHA</vt:lpstr>
      <vt:lpstr>5. AYIKLAMA VE İMHA</vt:lpstr>
      <vt:lpstr>5. AYIKLAMA VE İMHA</vt:lpstr>
      <vt:lpstr>5. AYIKLAMA VE İMHA</vt:lpstr>
      <vt:lpstr>5. AYIKLAMA VE İMHA</vt:lpstr>
      <vt:lpstr>6. ELEKTRONİK BELGE YÖNETİM SİSTEMİ VE DİJİTALLEŞTİRME</vt:lpstr>
      <vt:lpstr>6. ELEKTRONİK BELGE YÖNETİM SİSTEMİ VE DİJİTALLEŞTİRME</vt:lpstr>
      <vt:lpstr>6. ELEKTRONİK BELGE YÖNETİM SİSTEMİ VE DİJİTALLEŞTİRME</vt:lpstr>
      <vt:lpstr>7 .ARŞİV MEKÂNLARI</vt:lpstr>
      <vt:lpstr>7 .ARŞİV MEKÂNLARI</vt:lpstr>
      <vt:lpstr>7 .ARŞİV MEKÂNLARI</vt:lpstr>
      <vt:lpstr>7 .ARŞİV MEKÂNLARI</vt:lpstr>
      <vt:lpstr>7 .ARŞİV MEKÂNLARI</vt:lpstr>
      <vt:lpstr>7 .ARŞİV MEKÂNLARI</vt:lpstr>
      <vt:lpstr>7 .ARŞİV MEKÂNLARI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9 . 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Fatih Akpunar</dc:creator>
  <cp:lastModifiedBy>Fatih Akpunar</cp:lastModifiedBy>
  <cp:revision>27</cp:revision>
  <dcterms:created xsi:type="dcterms:W3CDTF">2024-11-28T06:58:11Z</dcterms:created>
  <dcterms:modified xsi:type="dcterms:W3CDTF">2025-05-19T08:06:50Z</dcterms:modified>
</cp:coreProperties>
</file>