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0"/>
  </p:notesMasterIdLst>
  <p:sldIdLst>
    <p:sldId id="256" r:id="rId2"/>
    <p:sldId id="275" r:id="rId3"/>
    <p:sldId id="260" r:id="rId4"/>
    <p:sldId id="261" r:id="rId5"/>
    <p:sldId id="257" r:id="rId6"/>
    <p:sldId id="266" r:id="rId7"/>
    <p:sldId id="267" r:id="rId8"/>
    <p:sldId id="258" r:id="rId9"/>
    <p:sldId id="269" r:id="rId10"/>
    <p:sldId id="270" r:id="rId11"/>
    <p:sldId id="268" r:id="rId12"/>
    <p:sldId id="276" r:id="rId13"/>
    <p:sldId id="271" r:id="rId14"/>
    <p:sldId id="272" r:id="rId15"/>
    <p:sldId id="273" r:id="rId16"/>
    <p:sldId id="274" r:id="rId17"/>
    <p:sldId id="285" r:id="rId18"/>
    <p:sldId id="294" r:id="rId19"/>
    <p:sldId id="286" r:id="rId20"/>
    <p:sldId id="288" r:id="rId21"/>
    <p:sldId id="287" r:id="rId22"/>
    <p:sldId id="307" r:id="rId23"/>
    <p:sldId id="308" r:id="rId24"/>
    <p:sldId id="311" r:id="rId25"/>
    <p:sldId id="309" r:id="rId26"/>
    <p:sldId id="310" r:id="rId27"/>
    <p:sldId id="316" r:id="rId28"/>
    <p:sldId id="31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D531F-921F-4C36-8708-BB977EB610BB}" type="datetimeFigureOut">
              <a:rPr lang="tr-TR" smtClean="0"/>
              <a:t>19.05.2025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F70FF-D6E8-4B67-A648-E60F8D950C19}" type="slidenum">
              <a:rPr lang="tr-TR" smtClean="0"/>
              <a:t>‹#›</a:t>
            </a:fld>
            <a:endParaRPr lang="tr-TR"/>
          </a:p>
        </p:txBody>
      </p:sp>
    </p:spTree>
    <p:extLst>
      <p:ext uri="{BB962C8B-B14F-4D97-AF65-F5344CB8AC3E}">
        <p14:creationId xmlns:p14="http://schemas.microsoft.com/office/powerpoint/2010/main" val="2803838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6AF70FF-D6E8-4B67-A648-E60F8D950C19}" type="slidenum">
              <a:rPr lang="tr-TR" smtClean="0"/>
              <a:t>1</a:t>
            </a:fld>
            <a:endParaRPr lang="tr-TR"/>
          </a:p>
        </p:txBody>
      </p:sp>
    </p:spTree>
    <p:extLst>
      <p:ext uri="{BB962C8B-B14F-4D97-AF65-F5344CB8AC3E}">
        <p14:creationId xmlns:p14="http://schemas.microsoft.com/office/powerpoint/2010/main" val="3984156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8983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3419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40498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2103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890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50319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40558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80582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0810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6770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7122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7455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5/19/2025</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60123976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90" r:id="rId7"/>
    <p:sldLayoutId id="2147483689" r:id="rId8"/>
    <p:sldLayoutId id="2147483688" r:id="rId9"/>
    <p:sldLayoutId id="2147483687" r:id="rId10"/>
    <p:sldLayoutId id="2147483678" r:id="rId11"/>
    <p:sldLayoutId id="2147483680"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rsivmud.yalova.edu.tr/tr" TargetMode="External"/><Relationship Id="rId1" Type="http://schemas.openxmlformats.org/officeDocument/2006/relationships/slideLayout" Target="../slideLayouts/slideLayout2.xml"/><Relationship Id="rId4" Type="http://schemas.openxmlformats.org/officeDocument/2006/relationships/hyperlink" Target="BELGE%20&#350;ABLONU.doc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bs.yalova.edu.tr/ERMS/Inbox/Record/Inde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kys.yalova.edu.tr/listKaliteDokumantasyon"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bkys.yalova.edu.tr/editDokumanTale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rsivmud.yalova.edu.tr/tr"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rsivmud.yalova.edu.tr/tr/Icerik/Detay/standart-dosya-planlari"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arsivmud.yalova.edu.tr/tr/Icerik/Detay/formlar"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s://bkys.yalova.edu.tr/getKaliteDokumantasyonByBelgeId?kaliteBelgeId=20671"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bkys.yalova.edu.tr/getKaliteDokumantasyonByBelgeId?kaliteBelgeId=2073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bkys.yalova.edu.tr/getKaliteDokumantasyonByBelgeId?kaliteBelgeId=2069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rsivmud.yalova.edu.tr/t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kys.yalova.edu.tr/anasayf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EDC7F5-46C0-DD5B-B750-B8F8A83AB9A9}"/>
              </a:ext>
            </a:extLst>
          </p:cNvPr>
          <p:cNvSpPr>
            <a:spLocks noGrp="1"/>
          </p:cNvSpPr>
          <p:nvPr>
            <p:ph type="ctrTitle"/>
          </p:nvPr>
        </p:nvSpPr>
        <p:spPr>
          <a:xfrm>
            <a:off x="6047980" y="1030406"/>
            <a:ext cx="5068121" cy="3506879"/>
          </a:xfrm>
        </p:spPr>
        <p:txBody>
          <a:bodyPr anchor="ctr">
            <a:normAutofit/>
          </a:bodyPr>
          <a:lstStyle/>
          <a:p>
            <a:pPr algn="l"/>
            <a:r>
              <a:rPr lang="tr-TR" sz="5600" b="1" dirty="0">
                <a:latin typeface="Times New Roman" panose="02020603050405020304" pitchFamily="18" charset="0"/>
                <a:cs typeface="Times New Roman" panose="02020603050405020304" pitchFamily="18" charset="0"/>
              </a:rPr>
              <a:t>Belge Yönetimi ve Arşiv Uygulamaları Eğitimi</a:t>
            </a:r>
          </a:p>
        </p:txBody>
      </p:sp>
      <p:sp>
        <p:nvSpPr>
          <p:cNvPr id="3" name="Alt Başlık 2">
            <a:extLst>
              <a:ext uri="{FF2B5EF4-FFF2-40B4-BE49-F238E27FC236}">
                <a16:creationId xmlns:a16="http://schemas.microsoft.com/office/drawing/2014/main" id="{F0B9ADF1-346C-55E1-5E85-42D2A0BBF181}"/>
              </a:ext>
            </a:extLst>
          </p:cNvPr>
          <p:cNvSpPr>
            <a:spLocks noGrp="1"/>
          </p:cNvSpPr>
          <p:nvPr>
            <p:ph type="subTitle" idx="1"/>
          </p:nvPr>
        </p:nvSpPr>
        <p:spPr>
          <a:xfrm>
            <a:off x="6047980" y="4691564"/>
            <a:ext cx="5068121" cy="1136029"/>
          </a:xfrm>
        </p:spPr>
        <p:txBody>
          <a:bodyPr>
            <a:normAutofit/>
          </a:bodyPr>
          <a:lstStyle/>
          <a:p>
            <a:pPr algn="ctr"/>
            <a:r>
              <a:rPr lang="tr-TR" b="1" dirty="0"/>
              <a:t>20/05/2025</a:t>
            </a:r>
          </a:p>
        </p:txBody>
      </p:sp>
      <p:pic>
        <p:nvPicPr>
          <p:cNvPr id="4" name="Picture 3" descr="Dosya yığını">
            <a:extLst>
              <a:ext uri="{FF2B5EF4-FFF2-40B4-BE49-F238E27FC236}">
                <a16:creationId xmlns:a16="http://schemas.microsoft.com/office/drawing/2014/main" id="{3DA754F9-7D42-E7B6-0374-C993E407B2F3}"/>
              </a:ext>
            </a:extLst>
          </p:cNvPr>
          <p:cNvPicPr>
            <a:picLocks noChangeAspect="1"/>
          </p:cNvPicPr>
          <p:nvPr/>
        </p:nvPicPr>
        <p:blipFill>
          <a:blip r:embed="rId3"/>
          <a:srcRect l="24853" r="22543" b="-1"/>
          <a:stretch/>
        </p:blipFill>
        <p:spPr>
          <a:xfrm>
            <a:off x="20" y="10"/>
            <a:ext cx="5404493" cy="6857990"/>
          </a:xfrm>
          <a:prstGeom prst="rect">
            <a:avLst/>
          </a:prstGeom>
        </p:spPr>
      </p:pic>
      <p:pic>
        <p:nvPicPr>
          <p:cNvPr id="7" name="Resim 6">
            <a:extLst>
              <a:ext uri="{FF2B5EF4-FFF2-40B4-BE49-F238E27FC236}">
                <a16:creationId xmlns:a16="http://schemas.microsoft.com/office/drawing/2014/main" id="{0AE4E3D8-431A-8363-C919-E68A28B2A265}"/>
              </a:ext>
            </a:extLst>
          </p:cNvPr>
          <p:cNvPicPr>
            <a:picLocks noChangeAspect="1"/>
          </p:cNvPicPr>
          <p:nvPr/>
        </p:nvPicPr>
        <p:blipFill>
          <a:blip r:embed="rId4"/>
          <a:stretch>
            <a:fillRect/>
          </a:stretch>
        </p:blipFill>
        <p:spPr>
          <a:xfrm>
            <a:off x="11152271" y="258930"/>
            <a:ext cx="736183" cy="1241958"/>
          </a:xfrm>
          <a:prstGeom prst="rect">
            <a:avLst/>
          </a:prstGeom>
        </p:spPr>
      </p:pic>
      <p:sp>
        <p:nvSpPr>
          <p:cNvPr id="5" name="Metin kutusu 4">
            <a:extLst>
              <a:ext uri="{FF2B5EF4-FFF2-40B4-BE49-F238E27FC236}">
                <a16:creationId xmlns:a16="http://schemas.microsoft.com/office/drawing/2014/main" id="{03F28504-4472-7043-D012-45FB1CF2A2AC}"/>
              </a:ext>
            </a:extLst>
          </p:cNvPr>
          <p:cNvSpPr txBox="1"/>
          <p:nvPr/>
        </p:nvSpPr>
        <p:spPr>
          <a:xfrm>
            <a:off x="7543907" y="5365928"/>
            <a:ext cx="2397760" cy="830997"/>
          </a:xfrm>
          <a:prstGeom prst="rect">
            <a:avLst/>
          </a:prstGeom>
          <a:noFill/>
        </p:spPr>
        <p:txBody>
          <a:bodyPr wrap="square" rtlCol="0">
            <a:spAutoFit/>
          </a:bodyPr>
          <a:lstStyle/>
          <a:p>
            <a:pPr algn="ctr"/>
            <a:r>
              <a:rPr lang="tr-TR" sz="2400" b="1" dirty="0"/>
              <a:t>Fatih AKPUNAR</a:t>
            </a:r>
          </a:p>
          <a:p>
            <a:pPr algn="ctr"/>
            <a:r>
              <a:rPr lang="tr-TR" sz="2400" b="1" dirty="0"/>
              <a:t>Müdür</a:t>
            </a:r>
          </a:p>
        </p:txBody>
      </p:sp>
    </p:spTree>
    <p:extLst>
      <p:ext uri="{BB962C8B-B14F-4D97-AF65-F5344CB8AC3E}">
        <p14:creationId xmlns:p14="http://schemas.microsoft.com/office/powerpoint/2010/main" val="4029618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A3EC1-B73F-1B32-EEF3-E2F9A3053F72}"/>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4A2C2488-1C50-505F-928F-CCF3147D32A6}"/>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7" name="Metin kutusu 6">
            <a:extLst>
              <a:ext uri="{FF2B5EF4-FFF2-40B4-BE49-F238E27FC236}">
                <a16:creationId xmlns:a16="http://schemas.microsoft.com/office/drawing/2014/main" id="{1E2B2C63-6332-FC37-28BF-0725868ECA0A}"/>
              </a:ext>
            </a:extLst>
          </p:cNvPr>
          <p:cNvSpPr txBox="1"/>
          <p:nvPr/>
        </p:nvSpPr>
        <p:spPr>
          <a:xfrm>
            <a:off x="2342784" y="467776"/>
            <a:ext cx="7005764" cy="584775"/>
          </a:xfrm>
          <a:prstGeom prst="rect">
            <a:avLst/>
          </a:prstGeom>
          <a:noFill/>
        </p:spPr>
        <p:txBody>
          <a:bodyPr wrap="none" rtlCol="0">
            <a:spAutoFit/>
          </a:bodyPr>
          <a:lstStyle/>
          <a:p>
            <a:r>
              <a:rPr lang="tr-TR" sz="3200" dirty="0">
                <a:effectLst/>
                <a:latin typeface="Times New Roman" panose="02020603050405020304" pitchFamily="18" charset="0"/>
                <a:ea typeface="Times New Roman" panose="02020603050405020304" pitchFamily="18" charset="0"/>
              </a:rPr>
              <a:t>    </a:t>
            </a:r>
            <a:r>
              <a:rPr lang="tr-TR" sz="3200" b="1" dirty="0">
                <a:effectLst/>
                <a:latin typeface="Times New Roman" panose="02020603050405020304" pitchFamily="18" charset="0"/>
                <a:ea typeface="Times New Roman" panose="02020603050405020304" pitchFamily="18" charset="0"/>
              </a:rPr>
              <a:t>Belgelerde Yer Alacak Temel Bilgiler</a:t>
            </a:r>
            <a:endParaRPr lang="tr-TR" sz="3200" b="1" dirty="0"/>
          </a:p>
        </p:txBody>
      </p:sp>
      <p:pic>
        <p:nvPicPr>
          <p:cNvPr id="2" name="Resim 1">
            <a:extLst>
              <a:ext uri="{FF2B5EF4-FFF2-40B4-BE49-F238E27FC236}">
                <a16:creationId xmlns:a16="http://schemas.microsoft.com/office/drawing/2014/main" id="{A0B22C24-62FA-751A-DB51-18BD109C6532}"/>
              </a:ext>
            </a:extLst>
          </p:cNvPr>
          <p:cNvPicPr>
            <a:picLocks noChangeAspect="1"/>
          </p:cNvPicPr>
          <p:nvPr/>
        </p:nvPicPr>
        <p:blipFill>
          <a:blip r:embed="rId3"/>
          <a:stretch>
            <a:fillRect/>
          </a:stretch>
        </p:blipFill>
        <p:spPr>
          <a:xfrm>
            <a:off x="1636751" y="1259188"/>
            <a:ext cx="8918498" cy="2821200"/>
          </a:xfrm>
          <a:prstGeom prst="rect">
            <a:avLst/>
          </a:prstGeom>
          <a:effectLst>
            <a:innerShdw blurRad="114300">
              <a:prstClr val="black"/>
            </a:innerShdw>
          </a:effectLst>
        </p:spPr>
      </p:pic>
      <p:pic>
        <p:nvPicPr>
          <p:cNvPr id="4" name="Resim 3">
            <a:extLst>
              <a:ext uri="{FF2B5EF4-FFF2-40B4-BE49-F238E27FC236}">
                <a16:creationId xmlns:a16="http://schemas.microsoft.com/office/drawing/2014/main" id="{215CADA7-DA8D-1A98-D7AE-BE9961996EB0}"/>
              </a:ext>
            </a:extLst>
          </p:cNvPr>
          <p:cNvPicPr>
            <a:picLocks noChangeAspect="1"/>
          </p:cNvPicPr>
          <p:nvPr/>
        </p:nvPicPr>
        <p:blipFill>
          <a:blip r:embed="rId4"/>
          <a:stretch>
            <a:fillRect/>
          </a:stretch>
        </p:blipFill>
        <p:spPr>
          <a:xfrm>
            <a:off x="1636751" y="4756729"/>
            <a:ext cx="8918498" cy="1684166"/>
          </a:xfrm>
          <a:prstGeom prst="rect">
            <a:avLst/>
          </a:prstGeom>
          <a:effectLst>
            <a:innerShdw blurRad="114300">
              <a:prstClr val="black"/>
            </a:innerShdw>
          </a:effectLst>
        </p:spPr>
      </p:pic>
      <p:sp>
        <p:nvSpPr>
          <p:cNvPr id="8" name="Metin kutusu 7">
            <a:extLst>
              <a:ext uri="{FF2B5EF4-FFF2-40B4-BE49-F238E27FC236}">
                <a16:creationId xmlns:a16="http://schemas.microsoft.com/office/drawing/2014/main" id="{B2FD13FF-F0C1-B212-AB3F-BE24B75B8E03}"/>
              </a:ext>
            </a:extLst>
          </p:cNvPr>
          <p:cNvSpPr txBox="1"/>
          <p:nvPr/>
        </p:nvSpPr>
        <p:spPr>
          <a:xfrm>
            <a:off x="1636751" y="4233892"/>
            <a:ext cx="3222357" cy="369332"/>
          </a:xfrm>
          <a:prstGeom prst="rect">
            <a:avLst/>
          </a:prstGeom>
          <a:noFill/>
        </p:spPr>
        <p:txBody>
          <a:bodyPr wrap="none" rtlCol="0">
            <a:spAutoFit/>
          </a:bodyPr>
          <a:lstStyle/>
          <a:p>
            <a:r>
              <a:rPr lang="tr-TR" dirty="0"/>
              <a:t>Elektronik  Onay Sürecinde </a:t>
            </a:r>
          </a:p>
        </p:txBody>
      </p:sp>
    </p:spTree>
    <p:extLst>
      <p:ext uri="{BB962C8B-B14F-4D97-AF65-F5344CB8AC3E}">
        <p14:creationId xmlns:p14="http://schemas.microsoft.com/office/powerpoint/2010/main" val="4049242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A6FEBF-25D4-8CFE-4E12-07A862700881}"/>
              </a:ext>
            </a:extLst>
          </p:cNvPr>
          <p:cNvSpPr>
            <a:spLocks noGrp="1"/>
          </p:cNvSpPr>
          <p:nvPr>
            <p:ph type="title"/>
          </p:nvPr>
        </p:nvSpPr>
        <p:spPr/>
        <p:txBody>
          <a:bodyPr/>
          <a:lstStyle/>
          <a:p>
            <a:pPr algn="ctr"/>
            <a:r>
              <a:rPr lang="tr-TR" b="1" dirty="0">
                <a:hlinkClick r:id="rId2"/>
              </a:rPr>
              <a:t>Genel Belge Şablonu</a:t>
            </a:r>
            <a:endParaRPr lang="tr-TR" b="1" dirty="0"/>
          </a:p>
        </p:txBody>
      </p:sp>
      <p:sp>
        <p:nvSpPr>
          <p:cNvPr id="9" name="İçerik Yer Tutucusu 8">
            <a:extLst>
              <a:ext uri="{FF2B5EF4-FFF2-40B4-BE49-F238E27FC236}">
                <a16:creationId xmlns:a16="http://schemas.microsoft.com/office/drawing/2014/main" id="{E4C4EBC7-7CD0-D34C-4CD0-C31420E6B9DA}"/>
              </a:ext>
            </a:extLst>
          </p:cNvPr>
          <p:cNvSpPr>
            <a:spLocks noGrp="1"/>
          </p:cNvSpPr>
          <p:nvPr>
            <p:ph idx="1"/>
          </p:nvPr>
        </p:nvSpPr>
        <p:spPr>
          <a:xfrm>
            <a:off x="838200" y="2011680"/>
            <a:ext cx="10515600" cy="2844800"/>
          </a:xfrm>
        </p:spPr>
        <p:txBody>
          <a:bodyPr/>
          <a:lstStyle/>
          <a:p>
            <a:pPr marL="0" indent="0">
              <a:buNone/>
            </a:pPr>
            <a:r>
              <a:rPr lang="tr-TR" b="1" dirty="0"/>
              <a:t>Sayfa Düzeni </a:t>
            </a:r>
          </a:p>
        </p:txBody>
      </p:sp>
      <p:pic>
        <p:nvPicPr>
          <p:cNvPr id="11" name="Resim 10">
            <a:extLst>
              <a:ext uri="{FF2B5EF4-FFF2-40B4-BE49-F238E27FC236}">
                <a16:creationId xmlns:a16="http://schemas.microsoft.com/office/drawing/2014/main" id="{12746DBE-AC9A-A6A5-6E2F-D28098E6789F}"/>
              </a:ext>
            </a:extLst>
          </p:cNvPr>
          <p:cNvPicPr>
            <a:picLocks noChangeAspect="1"/>
          </p:cNvPicPr>
          <p:nvPr/>
        </p:nvPicPr>
        <p:blipFill>
          <a:blip r:embed="rId3"/>
          <a:stretch>
            <a:fillRect/>
          </a:stretch>
        </p:blipFill>
        <p:spPr>
          <a:xfrm>
            <a:off x="6459315" y="1807779"/>
            <a:ext cx="3330229" cy="1072055"/>
          </a:xfrm>
          <a:prstGeom prst="rect">
            <a:avLst/>
          </a:prstGeom>
          <a:effectLst>
            <a:innerShdw blurRad="114300">
              <a:prstClr val="black"/>
            </a:innerShdw>
          </a:effectLst>
        </p:spPr>
      </p:pic>
      <p:sp>
        <p:nvSpPr>
          <p:cNvPr id="12" name="Ok: Aşağı 11">
            <a:extLst>
              <a:ext uri="{FF2B5EF4-FFF2-40B4-BE49-F238E27FC236}">
                <a16:creationId xmlns:a16="http://schemas.microsoft.com/office/drawing/2014/main" id="{14BC4FDD-9D80-1D81-B55E-BE6AB2716C7A}"/>
              </a:ext>
            </a:extLst>
          </p:cNvPr>
          <p:cNvSpPr/>
          <p:nvPr/>
        </p:nvSpPr>
        <p:spPr>
          <a:xfrm rot="16200000">
            <a:off x="4859382" y="2134342"/>
            <a:ext cx="309777" cy="418926"/>
          </a:xfrm>
          <a:prstGeom prst="downArrow">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09DB42E4-130F-9FA2-2345-2748DCD62A71}"/>
              </a:ext>
            </a:extLst>
          </p:cNvPr>
          <p:cNvSpPr txBox="1"/>
          <p:nvPr/>
        </p:nvSpPr>
        <p:spPr>
          <a:xfrm>
            <a:off x="947669" y="3582887"/>
            <a:ext cx="2159566" cy="523220"/>
          </a:xfrm>
          <a:prstGeom prst="rect">
            <a:avLst/>
          </a:prstGeom>
          <a:noFill/>
        </p:spPr>
        <p:txBody>
          <a:bodyPr wrap="none" rtlCol="0">
            <a:spAutoFit/>
          </a:bodyPr>
          <a:lstStyle/>
          <a:p>
            <a:r>
              <a:rPr lang="tr-TR" sz="2800" b="1" dirty="0"/>
              <a:t>Yazı Düzeni</a:t>
            </a:r>
          </a:p>
        </p:txBody>
      </p:sp>
      <p:sp>
        <p:nvSpPr>
          <p:cNvPr id="14" name="Ok: Aşağı 13">
            <a:extLst>
              <a:ext uri="{FF2B5EF4-FFF2-40B4-BE49-F238E27FC236}">
                <a16:creationId xmlns:a16="http://schemas.microsoft.com/office/drawing/2014/main" id="{CB0F9DBA-5969-AFF7-BE82-FFA0273229CC}"/>
              </a:ext>
            </a:extLst>
          </p:cNvPr>
          <p:cNvSpPr/>
          <p:nvPr/>
        </p:nvSpPr>
        <p:spPr>
          <a:xfrm rot="16200000">
            <a:off x="4859383" y="3635034"/>
            <a:ext cx="309777" cy="418926"/>
          </a:xfrm>
          <a:prstGeom prst="downArrow">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Metin kutusu 14">
            <a:extLst>
              <a:ext uri="{FF2B5EF4-FFF2-40B4-BE49-F238E27FC236}">
                <a16:creationId xmlns:a16="http://schemas.microsoft.com/office/drawing/2014/main" id="{B6666495-EE98-8CBD-80A2-73BEC2904B36}"/>
              </a:ext>
            </a:extLst>
          </p:cNvPr>
          <p:cNvSpPr txBox="1"/>
          <p:nvPr/>
        </p:nvSpPr>
        <p:spPr>
          <a:xfrm>
            <a:off x="6459315" y="3429000"/>
            <a:ext cx="3414717" cy="830997"/>
          </a:xfrm>
          <a:prstGeom prst="rect">
            <a:avLst/>
          </a:prstGeom>
          <a:noFill/>
        </p:spPr>
        <p:txBody>
          <a:bodyPr wrap="none" rtlCol="0">
            <a:spAutoFit/>
          </a:bodyPr>
          <a:lstStyle/>
          <a:p>
            <a:r>
              <a:rPr lang="tr-TR" sz="2400" b="1" dirty="0"/>
              <a:t>Times New Roman</a:t>
            </a:r>
          </a:p>
          <a:p>
            <a:r>
              <a:rPr lang="tr-TR" sz="2400" b="1" dirty="0"/>
              <a:t>Üst ve Alt Bilgi 9 Punto</a:t>
            </a:r>
          </a:p>
        </p:txBody>
      </p:sp>
      <p:sp>
        <p:nvSpPr>
          <p:cNvPr id="17" name="Metin kutusu 16">
            <a:extLst>
              <a:ext uri="{FF2B5EF4-FFF2-40B4-BE49-F238E27FC236}">
                <a16:creationId xmlns:a16="http://schemas.microsoft.com/office/drawing/2014/main" id="{6EAB52D4-ADD6-E779-532E-DB3D0E21BEC7}"/>
              </a:ext>
            </a:extLst>
          </p:cNvPr>
          <p:cNvSpPr txBox="1"/>
          <p:nvPr/>
        </p:nvSpPr>
        <p:spPr>
          <a:xfrm>
            <a:off x="2763520" y="5060381"/>
            <a:ext cx="6705600" cy="707886"/>
          </a:xfrm>
          <a:prstGeom prst="rect">
            <a:avLst/>
          </a:prstGeom>
          <a:noFill/>
        </p:spPr>
        <p:txBody>
          <a:bodyPr wrap="square">
            <a:spAutoFit/>
          </a:bodyPr>
          <a:lstStyle/>
          <a:p>
            <a:pPr algn="ctr"/>
            <a:r>
              <a:rPr lang="tr-TR" sz="4000" dirty="0">
                <a:solidFill>
                  <a:srgbClr val="FF0000"/>
                </a:solidFill>
                <a:hlinkClick r:id="rId4" action="ppaction://hlinkfile"/>
              </a:rPr>
              <a:t>BELGE HAZIRLAYALIM </a:t>
            </a:r>
            <a:r>
              <a:rPr lang="tr-TR" sz="4000" dirty="0">
                <a:solidFill>
                  <a:srgbClr val="FF0000"/>
                </a:solidFill>
                <a:sym typeface="Wingdings" panose="05000000000000000000" pitchFamily="2" charset="2"/>
                <a:hlinkClick r:id="rId4" action="ppaction://hlinkfile"/>
              </a:rPr>
              <a:t></a:t>
            </a:r>
            <a:endParaRPr lang="tr-TR" sz="4000" dirty="0">
              <a:solidFill>
                <a:srgbClr val="FF0000"/>
              </a:solidFill>
            </a:endParaRPr>
          </a:p>
        </p:txBody>
      </p:sp>
    </p:spTree>
    <p:extLst>
      <p:ext uri="{BB962C8B-B14F-4D97-AF65-F5344CB8AC3E}">
        <p14:creationId xmlns:p14="http://schemas.microsoft.com/office/powerpoint/2010/main" val="3117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4C75D-8197-B8E5-78D2-477920B4D7D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464D004-EA60-1FF6-3C9D-43439EAE54F5}"/>
              </a:ext>
            </a:extLst>
          </p:cNvPr>
          <p:cNvSpPr>
            <a:spLocks noGrp="1"/>
          </p:cNvSpPr>
          <p:nvPr>
            <p:ph type="ctrTitle"/>
          </p:nvPr>
        </p:nvSpPr>
        <p:spPr>
          <a:xfrm>
            <a:off x="282843" y="92364"/>
            <a:ext cx="10257634" cy="618508"/>
          </a:xfrm>
        </p:spPr>
        <p:txBody>
          <a:bodyPr>
            <a:noAutofit/>
          </a:bodyPr>
          <a:lstStyle/>
          <a:p>
            <a:pPr algn="ctr">
              <a:lnSpc>
                <a:spcPct val="107000"/>
              </a:lnSpc>
              <a:spcAft>
                <a:spcPts val="800"/>
              </a:spcAft>
            </a:pPr>
            <a:r>
              <a:rPr lang="tr-TR" sz="3200" b="1" dirty="0">
                <a:hlinkClick r:id="rId2"/>
              </a:rPr>
              <a:t>Belge Onayı Yapalım </a:t>
            </a:r>
            <a:r>
              <a:rPr lang="tr-TR" sz="3200" b="1" dirty="0">
                <a:sym typeface="Wingdings" panose="05000000000000000000" pitchFamily="2" charset="2"/>
                <a:hlinkClick r:id="rId2"/>
              </a:rPr>
              <a:t></a:t>
            </a:r>
            <a:endParaRPr lang="tr-TR" sz="3200" b="1" dirty="0">
              <a:solidFill>
                <a:schemeClr val="tx1"/>
              </a:solidFill>
            </a:endParaRPr>
          </a:p>
        </p:txBody>
      </p:sp>
      <p:sp>
        <p:nvSpPr>
          <p:cNvPr id="6" name="Metin kutusu 5">
            <a:extLst>
              <a:ext uri="{FF2B5EF4-FFF2-40B4-BE49-F238E27FC236}">
                <a16:creationId xmlns:a16="http://schemas.microsoft.com/office/drawing/2014/main" id="{EFA934A3-1620-FCD3-E552-883B6BC12544}"/>
              </a:ext>
            </a:extLst>
          </p:cNvPr>
          <p:cNvSpPr txBox="1"/>
          <p:nvPr/>
        </p:nvSpPr>
        <p:spPr>
          <a:xfrm>
            <a:off x="9690348" y="6445008"/>
            <a:ext cx="2469394" cy="276999"/>
          </a:xfrm>
          <a:prstGeom prst="rect">
            <a:avLst/>
          </a:prstGeom>
          <a:noFill/>
        </p:spPr>
        <p:txBody>
          <a:bodyPr wrap="none" rtlCol="0">
            <a:spAutoFit/>
          </a:bodyPr>
          <a:lstStyle/>
          <a:p>
            <a:r>
              <a:rPr lang="tr-TR" sz="1200" i="1" dirty="0">
                <a:latin typeface="Times New Roman" panose="02020603050405020304" pitchFamily="18" charset="0"/>
                <a:cs typeface="Times New Roman" panose="02020603050405020304" pitchFamily="18" charset="0"/>
              </a:rPr>
              <a:t>Belge Yönetimi ve Arşiv Müdürlüğü</a:t>
            </a:r>
          </a:p>
        </p:txBody>
      </p:sp>
      <p:pic>
        <p:nvPicPr>
          <p:cNvPr id="4" name="Resim 3">
            <a:extLst>
              <a:ext uri="{FF2B5EF4-FFF2-40B4-BE49-F238E27FC236}">
                <a16:creationId xmlns:a16="http://schemas.microsoft.com/office/drawing/2014/main" id="{B6B93FB1-D595-1F31-AC89-786E4DF0F783}"/>
              </a:ext>
            </a:extLst>
          </p:cNvPr>
          <p:cNvPicPr>
            <a:picLocks noChangeAspect="1"/>
          </p:cNvPicPr>
          <p:nvPr/>
        </p:nvPicPr>
        <p:blipFill>
          <a:blip r:embed="rId3"/>
          <a:stretch>
            <a:fillRect/>
          </a:stretch>
        </p:blipFill>
        <p:spPr>
          <a:xfrm>
            <a:off x="11096032" y="152827"/>
            <a:ext cx="736183" cy="1241958"/>
          </a:xfrm>
          <a:prstGeom prst="rect">
            <a:avLst/>
          </a:prstGeom>
        </p:spPr>
      </p:pic>
      <p:sp>
        <p:nvSpPr>
          <p:cNvPr id="16" name="Ok: Aşağı 15">
            <a:extLst>
              <a:ext uri="{FF2B5EF4-FFF2-40B4-BE49-F238E27FC236}">
                <a16:creationId xmlns:a16="http://schemas.microsoft.com/office/drawing/2014/main" id="{A0350823-0117-75AE-896A-D6941788860B}"/>
              </a:ext>
            </a:extLst>
          </p:cNvPr>
          <p:cNvSpPr/>
          <p:nvPr/>
        </p:nvSpPr>
        <p:spPr>
          <a:xfrm>
            <a:off x="1458764" y="3005385"/>
            <a:ext cx="309777" cy="418926"/>
          </a:xfrm>
          <a:prstGeom prst="downArrow">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k: Aşağı 16">
            <a:extLst>
              <a:ext uri="{FF2B5EF4-FFF2-40B4-BE49-F238E27FC236}">
                <a16:creationId xmlns:a16="http://schemas.microsoft.com/office/drawing/2014/main" id="{4D39895C-0F4A-D761-379F-942464E9016A}"/>
              </a:ext>
            </a:extLst>
          </p:cNvPr>
          <p:cNvSpPr/>
          <p:nvPr/>
        </p:nvSpPr>
        <p:spPr>
          <a:xfrm rot="16200000">
            <a:off x="3271460" y="2120571"/>
            <a:ext cx="309777" cy="418926"/>
          </a:xfrm>
          <a:prstGeom prst="downArrow">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k: Aşağı 17">
            <a:extLst>
              <a:ext uri="{FF2B5EF4-FFF2-40B4-BE49-F238E27FC236}">
                <a16:creationId xmlns:a16="http://schemas.microsoft.com/office/drawing/2014/main" id="{6C834D43-89F3-324C-62D4-847146E86634}"/>
              </a:ext>
            </a:extLst>
          </p:cNvPr>
          <p:cNvSpPr/>
          <p:nvPr/>
        </p:nvSpPr>
        <p:spPr>
          <a:xfrm>
            <a:off x="1448413" y="4741298"/>
            <a:ext cx="309777" cy="418926"/>
          </a:xfrm>
          <a:prstGeom prst="downArrow">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3" name="Grup 22">
            <a:extLst>
              <a:ext uri="{FF2B5EF4-FFF2-40B4-BE49-F238E27FC236}">
                <a16:creationId xmlns:a16="http://schemas.microsoft.com/office/drawing/2014/main" id="{AB56AECB-5C02-A80B-9BBA-643C5C211987}"/>
              </a:ext>
            </a:extLst>
          </p:cNvPr>
          <p:cNvGrpSpPr/>
          <p:nvPr/>
        </p:nvGrpSpPr>
        <p:grpSpPr>
          <a:xfrm>
            <a:off x="446759" y="1613709"/>
            <a:ext cx="2324816" cy="1359864"/>
            <a:chOff x="8771" y="1028346"/>
            <a:chExt cx="2621631" cy="1572978"/>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50800" dir="5400000" algn="ctr" rotWithShape="0">
              <a:schemeClr val="tx1"/>
            </a:outerShdw>
          </a:effectLst>
        </p:grpSpPr>
        <p:sp>
          <p:nvSpPr>
            <p:cNvPr id="24" name="Dikdörtgen: Köşeleri Yuvarlatılmış 23">
              <a:extLst>
                <a:ext uri="{FF2B5EF4-FFF2-40B4-BE49-F238E27FC236}">
                  <a16:creationId xmlns:a16="http://schemas.microsoft.com/office/drawing/2014/main" id="{C08D101C-36EF-641E-4C61-36D963D99E82}"/>
                </a:ext>
              </a:extLst>
            </p:cNvPr>
            <p:cNvSpPr/>
            <p:nvPr/>
          </p:nvSpPr>
          <p:spPr>
            <a:xfrm>
              <a:off x="8771" y="1028346"/>
              <a:ext cx="2621631" cy="1572978"/>
            </a:xfrm>
            <a:prstGeom prst="roundRect">
              <a:avLst>
                <a:gd name="adj" fmla="val 10000"/>
              </a:avLst>
            </a:prstGeom>
            <a:grpFill/>
            <a:ln>
              <a:noFill/>
            </a:ln>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tr-TR"/>
            </a:p>
          </p:txBody>
        </p:sp>
        <p:sp>
          <p:nvSpPr>
            <p:cNvPr id="25" name="Dikdörtgen: Köşeleri Yuvarlatılmış 4">
              <a:extLst>
                <a:ext uri="{FF2B5EF4-FFF2-40B4-BE49-F238E27FC236}">
                  <a16:creationId xmlns:a16="http://schemas.microsoft.com/office/drawing/2014/main" id="{DD1F5385-8E2C-20F6-A9D5-F87572542F5B}"/>
                </a:ext>
              </a:extLst>
            </p:cNvPr>
            <p:cNvSpPr txBox="1"/>
            <p:nvPr/>
          </p:nvSpPr>
          <p:spPr>
            <a:xfrm>
              <a:off x="54842" y="1074417"/>
              <a:ext cx="2529489" cy="1480836"/>
            </a:xfrm>
            <a:prstGeom prst="rect">
              <a:avLst/>
            </a:prstGeom>
            <a:grpFill/>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tr-TR" sz="2800" b="1" kern="1200" dirty="0">
                  <a:effectLst/>
                  <a:latin typeface="Calibri" panose="020F0502020204030204" pitchFamily="34" charset="0"/>
                  <a:ea typeface="Calibri" panose="020F0502020204030204" pitchFamily="34" charset="0"/>
                  <a:cs typeface="Times New Roman" panose="02020603050405020304" pitchFamily="18" charset="0"/>
                </a:rPr>
                <a:t>HAZIRLAMA</a:t>
              </a:r>
              <a:r>
                <a:rPr lang="tr-TR" sz="2800" kern="1200" dirty="0">
                  <a:effectLst/>
                  <a:latin typeface="Calibri" panose="020F0502020204030204" pitchFamily="34" charset="0"/>
                  <a:ea typeface="Calibri" panose="020F0502020204030204" pitchFamily="34" charset="0"/>
                  <a:cs typeface="Times New Roman" panose="02020603050405020304" pitchFamily="18" charset="0"/>
                </a:rPr>
                <a:t> </a:t>
              </a:r>
            </a:p>
          </p:txBody>
        </p:sp>
      </p:grpSp>
      <p:grpSp>
        <p:nvGrpSpPr>
          <p:cNvPr id="33" name="Grup 32">
            <a:extLst>
              <a:ext uri="{FF2B5EF4-FFF2-40B4-BE49-F238E27FC236}">
                <a16:creationId xmlns:a16="http://schemas.microsoft.com/office/drawing/2014/main" id="{6A8ECDC2-7AEC-F1CB-1EB4-1835F0CDFFD0}"/>
              </a:ext>
            </a:extLst>
          </p:cNvPr>
          <p:cNvGrpSpPr/>
          <p:nvPr/>
        </p:nvGrpSpPr>
        <p:grpSpPr>
          <a:xfrm>
            <a:off x="462571" y="3441086"/>
            <a:ext cx="2324816" cy="1359864"/>
            <a:chOff x="8771" y="1028346"/>
            <a:chExt cx="2621631" cy="1572978"/>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50800" dir="5400000" algn="ctr" rotWithShape="0">
              <a:schemeClr val="tx1"/>
            </a:outerShdw>
          </a:effectLst>
        </p:grpSpPr>
        <p:sp>
          <p:nvSpPr>
            <p:cNvPr id="34" name="Dikdörtgen: Köşeleri Yuvarlatılmış 33">
              <a:extLst>
                <a:ext uri="{FF2B5EF4-FFF2-40B4-BE49-F238E27FC236}">
                  <a16:creationId xmlns:a16="http://schemas.microsoft.com/office/drawing/2014/main" id="{7A370FA0-2438-CF65-0DA0-E54BD7CAE90E}"/>
                </a:ext>
              </a:extLst>
            </p:cNvPr>
            <p:cNvSpPr/>
            <p:nvPr/>
          </p:nvSpPr>
          <p:spPr>
            <a:xfrm>
              <a:off x="8771" y="1028346"/>
              <a:ext cx="2621631" cy="1572978"/>
            </a:xfrm>
            <a:prstGeom prst="roundRect">
              <a:avLst>
                <a:gd name="adj" fmla="val 10000"/>
              </a:avLst>
            </a:prstGeom>
            <a:grpFill/>
            <a:ln>
              <a:noFill/>
            </a:ln>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tr-TR"/>
            </a:p>
          </p:txBody>
        </p:sp>
        <p:sp>
          <p:nvSpPr>
            <p:cNvPr id="35" name="Dikdörtgen: Köşeleri Yuvarlatılmış 4">
              <a:extLst>
                <a:ext uri="{FF2B5EF4-FFF2-40B4-BE49-F238E27FC236}">
                  <a16:creationId xmlns:a16="http://schemas.microsoft.com/office/drawing/2014/main" id="{5476898F-9DB6-D846-ACE2-62E5BB5AC11E}"/>
                </a:ext>
              </a:extLst>
            </p:cNvPr>
            <p:cNvSpPr txBox="1"/>
            <p:nvPr/>
          </p:nvSpPr>
          <p:spPr>
            <a:xfrm>
              <a:off x="54842" y="1074417"/>
              <a:ext cx="2529489" cy="1480836"/>
            </a:xfrm>
            <a:prstGeom prst="rect">
              <a:avLst/>
            </a:prstGeom>
            <a:grpFill/>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tr-TR" sz="2800" b="1" kern="1200" dirty="0">
                  <a:effectLst/>
                  <a:latin typeface="Calibri" panose="020F0502020204030204" pitchFamily="34" charset="0"/>
                  <a:ea typeface="Calibri" panose="020F0502020204030204" pitchFamily="34" charset="0"/>
                  <a:cs typeface="Times New Roman" panose="02020603050405020304" pitchFamily="18" charset="0"/>
                </a:rPr>
                <a:t>KONTROL</a:t>
              </a:r>
              <a:endParaRPr lang="tr-TR" sz="2800" kern="12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6" name="Grup 35">
            <a:extLst>
              <a:ext uri="{FF2B5EF4-FFF2-40B4-BE49-F238E27FC236}">
                <a16:creationId xmlns:a16="http://schemas.microsoft.com/office/drawing/2014/main" id="{4E126A8F-388B-AFB3-1B4D-F7715C81268C}"/>
              </a:ext>
            </a:extLst>
          </p:cNvPr>
          <p:cNvGrpSpPr/>
          <p:nvPr/>
        </p:nvGrpSpPr>
        <p:grpSpPr>
          <a:xfrm>
            <a:off x="502896" y="5184296"/>
            <a:ext cx="2324816" cy="1359864"/>
            <a:chOff x="8771" y="1028346"/>
            <a:chExt cx="2621631" cy="1572978"/>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50800" dir="5400000" algn="ctr" rotWithShape="0">
              <a:schemeClr val="tx1"/>
            </a:outerShdw>
          </a:effectLst>
        </p:grpSpPr>
        <p:sp>
          <p:nvSpPr>
            <p:cNvPr id="37" name="Dikdörtgen: Köşeleri Yuvarlatılmış 36">
              <a:extLst>
                <a:ext uri="{FF2B5EF4-FFF2-40B4-BE49-F238E27FC236}">
                  <a16:creationId xmlns:a16="http://schemas.microsoft.com/office/drawing/2014/main" id="{CA7374CE-E58A-824B-15F9-BBF389E3B97C}"/>
                </a:ext>
              </a:extLst>
            </p:cNvPr>
            <p:cNvSpPr/>
            <p:nvPr/>
          </p:nvSpPr>
          <p:spPr>
            <a:xfrm>
              <a:off x="8771" y="1028346"/>
              <a:ext cx="2621631" cy="1572978"/>
            </a:xfrm>
            <a:prstGeom prst="roundRect">
              <a:avLst>
                <a:gd name="adj" fmla="val 10000"/>
              </a:avLst>
            </a:prstGeom>
            <a:grpFill/>
            <a:ln>
              <a:noFill/>
            </a:ln>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tr-TR"/>
            </a:p>
          </p:txBody>
        </p:sp>
        <p:sp>
          <p:nvSpPr>
            <p:cNvPr id="38" name="Dikdörtgen: Köşeleri Yuvarlatılmış 4">
              <a:extLst>
                <a:ext uri="{FF2B5EF4-FFF2-40B4-BE49-F238E27FC236}">
                  <a16:creationId xmlns:a16="http://schemas.microsoft.com/office/drawing/2014/main" id="{867C1454-E439-0D68-D87B-E6EA0DFF44C2}"/>
                </a:ext>
              </a:extLst>
            </p:cNvPr>
            <p:cNvSpPr txBox="1"/>
            <p:nvPr/>
          </p:nvSpPr>
          <p:spPr>
            <a:xfrm>
              <a:off x="54842" y="1074417"/>
              <a:ext cx="2529489" cy="1480836"/>
            </a:xfrm>
            <a:prstGeom prst="rect">
              <a:avLst/>
            </a:prstGeom>
            <a:grpFill/>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tr-TR" sz="2800" b="1" kern="1200" dirty="0">
                  <a:effectLst/>
                  <a:latin typeface="Calibri" panose="020F0502020204030204" pitchFamily="34" charset="0"/>
                  <a:ea typeface="Calibri" panose="020F0502020204030204" pitchFamily="34" charset="0"/>
                  <a:cs typeface="Times New Roman" panose="02020603050405020304" pitchFamily="18" charset="0"/>
                </a:rPr>
                <a:t>ONAY</a:t>
              </a:r>
              <a:r>
                <a:rPr lang="tr-TR" sz="2800" kern="1200" dirty="0">
                  <a:effectLst/>
                  <a:latin typeface="Calibri" panose="020F0502020204030204" pitchFamily="34" charset="0"/>
                  <a:ea typeface="Calibri" panose="020F0502020204030204" pitchFamily="34" charset="0"/>
                  <a:cs typeface="Times New Roman" panose="02020603050405020304" pitchFamily="18" charset="0"/>
                </a:rPr>
                <a:t> </a:t>
              </a:r>
            </a:p>
          </p:txBody>
        </p:sp>
      </p:grpSp>
      <p:sp>
        <p:nvSpPr>
          <p:cNvPr id="39" name="Ok: Aşağı 38">
            <a:extLst>
              <a:ext uri="{FF2B5EF4-FFF2-40B4-BE49-F238E27FC236}">
                <a16:creationId xmlns:a16="http://schemas.microsoft.com/office/drawing/2014/main" id="{6898B6D7-BA97-E606-29DB-E50326938551}"/>
              </a:ext>
            </a:extLst>
          </p:cNvPr>
          <p:cNvSpPr/>
          <p:nvPr/>
        </p:nvSpPr>
        <p:spPr>
          <a:xfrm rot="16200000">
            <a:off x="3239203" y="3870765"/>
            <a:ext cx="309777" cy="418926"/>
          </a:xfrm>
          <a:prstGeom prst="downArrow">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Ok: Aşağı 39">
            <a:extLst>
              <a:ext uri="{FF2B5EF4-FFF2-40B4-BE49-F238E27FC236}">
                <a16:creationId xmlns:a16="http://schemas.microsoft.com/office/drawing/2014/main" id="{90DFAA75-B6EA-584A-C622-1D75A534EAEE}"/>
              </a:ext>
            </a:extLst>
          </p:cNvPr>
          <p:cNvSpPr/>
          <p:nvPr/>
        </p:nvSpPr>
        <p:spPr>
          <a:xfrm rot="16200000">
            <a:off x="3266656" y="5658098"/>
            <a:ext cx="309777" cy="418926"/>
          </a:xfrm>
          <a:prstGeom prst="downArrow">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Metin kutusu 40">
            <a:extLst>
              <a:ext uri="{FF2B5EF4-FFF2-40B4-BE49-F238E27FC236}">
                <a16:creationId xmlns:a16="http://schemas.microsoft.com/office/drawing/2014/main" id="{70272F69-CED3-F51C-ADEB-4B5D841E1132}"/>
              </a:ext>
            </a:extLst>
          </p:cNvPr>
          <p:cNvSpPr txBox="1"/>
          <p:nvPr/>
        </p:nvSpPr>
        <p:spPr>
          <a:xfrm>
            <a:off x="1758190" y="836598"/>
            <a:ext cx="7621807" cy="366875"/>
          </a:xfrm>
          <a:prstGeom prst="rect">
            <a:avLst/>
          </a:prstGeom>
          <a:noFill/>
        </p:spPr>
        <p:txBody>
          <a:bodyPr wrap="square" rtlCol="0">
            <a:spAutoFit/>
          </a:bodyPr>
          <a:lstStyle/>
          <a:p>
            <a:r>
              <a:rPr lang="tr-TR" b="1" dirty="0" err="1">
                <a:solidFill>
                  <a:srgbClr val="C00000"/>
                </a:solidFill>
              </a:rPr>
              <a:t>ÜBYS’de</a:t>
            </a:r>
            <a:r>
              <a:rPr lang="tr-TR" b="1" dirty="0">
                <a:solidFill>
                  <a:srgbClr val="C00000"/>
                </a:solidFill>
              </a:rPr>
              <a:t> Harici Elektronik Belge Yöntemi ile Belge Onaylanması</a:t>
            </a:r>
          </a:p>
        </p:txBody>
      </p:sp>
      <p:grpSp>
        <p:nvGrpSpPr>
          <p:cNvPr id="44" name="Grup 43">
            <a:extLst>
              <a:ext uri="{FF2B5EF4-FFF2-40B4-BE49-F238E27FC236}">
                <a16:creationId xmlns:a16="http://schemas.microsoft.com/office/drawing/2014/main" id="{7FACD33D-D2D4-B4FF-10A3-DC96A420A971}"/>
              </a:ext>
            </a:extLst>
          </p:cNvPr>
          <p:cNvGrpSpPr/>
          <p:nvPr/>
        </p:nvGrpSpPr>
        <p:grpSpPr>
          <a:xfrm>
            <a:off x="4061419" y="1601667"/>
            <a:ext cx="4933523" cy="1359864"/>
            <a:chOff x="8771" y="1028346"/>
            <a:chExt cx="2621631" cy="1572978"/>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50800" dir="5400000" algn="ctr" rotWithShape="0">
              <a:schemeClr val="tx1"/>
            </a:outerShdw>
          </a:effectLst>
        </p:grpSpPr>
        <p:sp>
          <p:nvSpPr>
            <p:cNvPr id="45" name="Dikdörtgen: Köşeleri Yuvarlatılmış 44">
              <a:extLst>
                <a:ext uri="{FF2B5EF4-FFF2-40B4-BE49-F238E27FC236}">
                  <a16:creationId xmlns:a16="http://schemas.microsoft.com/office/drawing/2014/main" id="{6CBD395A-65B6-BC2C-6E00-9B6C27DDB585}"/>
                </a:ext>
              </a:extLst>
            </p:cNvPr>
            <p:cNvSpPr/>
            <p:nvPr/>
          </p:nvSpPr>
          <p:spPr>
            <a:xfrm>
              <a:off x="8771" y="1028346"/>
              <a:ext cx="2621631" cy="1572978"/>
            </a:xfrm>
            <a:prstGeom prst="roundRect">
              <a:avLst>
                <a:gd name="adj" fmla="val 10000"/>
              </a:avLst>
            </a:prstGeom>
            <a:grpFill/>
            <a:ln>
              <a:noFill/>
            </a:ln>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tr-TR"/>
            </a:p>
          </p:txBody>
        </p:sp>
        <p:sp>
          <p:nvSpPr>
            <p:cNvPr id="46" name="Dikdörtgen: Köşeleri Yuvarlatılmış 4">
              <a:extLst>
                <a:ext uri="{FF2B5EF4-FFF2-40B4-BE49-F238E27FC236}">
                  <a16:creationId xmlns:a16="http://schemas.microsoft.com/office/drawing/2014/main" id="{CDD4A7C5-4211-4AF0-5350-3A71F7B387EC}"/>
                </a:ext>
              </a:extLst>
            </p:cNvPr>
            <p:cNvSpPr txBox="1"/>
            <p:nvPr/>
          </p:nvSpPr>
          <p:spPr>
            <a:xfrm>
              <a:off x="54842" y="1074417"/>
              <a:ext cx="2529489" cy="1480836"/>
            </a:xfrm>
            <a:prstGeom prst="rect">
              <a:avLst/>
            </a:prstGeom>
            <a:grpFill/>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tr-TR" sz="2800" b="1" kern="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Hazırlayan</a:t>
              </a:r>
            </a:p>
            <a:p>
              <a:pPr marL="0" lvl="0" indent="0" algn="ctr" defTabSz="1600200">
                <a:lnSpc>
                  <a:spcPct val="90000"/>
                </a:lnSpc>
                <a:spcBef>
                  <a:spcPct val="0"/>
                </a:spcBef>
                <a:spcAft>
                  <a:spcPct val="35000"/>
                </a:spcAft>
                <a:buFont typeface="Symbol" panose="05050102010706020507" pitchFamily="18" charset="2"/>
                <a:buNone/>
              </a:pPr>
              <a:r>
                <a:rPr lang="tr-TR" sz="2800" b="1" kern="1200" dirty="0">
                  <a:effectLst/>
                  <a:latin typeface="Calibri" panose="020F0502020204030204" pitchFamily="34" charset="0"/>
                  <a:ea typeface="Calibri" panose="020F0502020204030204" pitchFamily="34" charset="0"/>
                  <a:cs typeface="Times New Roman" panose="02020603050405020304" pitchFamily="18" charset="0"/>
                </a:rPr>
                <a:t>Paraf/İmza</a:t>
              </a:r>
              <a:r>
                <a:rPr lang="tr-TR" sz="2800" kern="1200" dirty="0">
                  <a:effectLst/>
                  <a:latin typeface="Calibri" panose="020F0502020204030204" pitchFamily="34" charset="0"/>
                  <a:ea typeface="Calibri" panose="020F0502020204030204" pitchFamily="34" charset="0"/>
                  <a:cs typeface="Times New Roman" panose="02020603050405020304" pitchFamily="18" charset="0"/>
                </a:rPr>
                <a:t> </a:t>
              </a:r>
            </a:p>
          </p:txBody>
        </p:sp>
      </p:grpSp>
      <p:sp>
        <p:nvSpPr>
          <p:cNvPr id="54" name="Ok: Aşağı 53">
            <a:extLst>
              <a:ext uri="{FF2B5EF4-FFF2-40B4-BE49-F238E27FC236}">
                <a16:creationId xmlns:a16="http://schemas.microsoft.com/office/drawing/2014/main" id="{71A5452A-A375-1C99-AFF5-50634C99CDF6}"/>
              </a:ext>
            </a:extLst>
          </p:cNvPr>
          <p:cNvSpPr/>
          <p:nvPr/>
        </p:nvSpPr>
        <p:spPr>
          <a:xfrm>
            <a:off x="6359980" y="3004957"/>
            <a:ext cx="309777" cy="418926"/>
          </a:xfrm>
          <a:prstGeom prst="downArrow">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5" name="Grup 54">
            <a:extLst>
              <a:ext uri="{FF2B5EF4-FFF2-40B4-BE49-F238E27FC236}">
                <a16:creationId xmlns:a16="http://schemas.microsoft.com/office/drawing/2014/main" id="{24E45795-E63A-6403-8367-334C68DDCCD8}"/>
              </a:ext>
            </a:extLst>
          </p:cNvPr>
          <p:cNvGrpSpPr/>
          <p:nvPr/>
        </p:nvGrpSpPr>
        <p:grpSpPr>
          <a:xfrm>
            <a:off x="4061418" y="3441086"/>
            <a:ext cx="4933523" cy="1359864"/>
            <a:chOff x="8771" y="1028346"/>
            <a:chExt cx="2621631" cy="1572978"/>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50800" dir="5400000" algn="ctr" rotWithShape="0">
              <a:schemeClr val="tx1"/>
            </a:outerShdw>
          </a:effectLst>
        </p:grpSpPr>
        <p:sp>
          <p:nvSpPr>
            <p:cNvPr id="56" name="Dikdörtgen: Köşeleri Yuvarlatılmış 55">
              <a:extLst>
                <a:ext uri="{FF2B5EF4-FFF2-40B4-BE49-F238E27FC236}">
                  <a16:creationId xmlns:a16="http://schemas.microsoft.com/office/drawing/2014/main" id="{95BE8521-7F19-E2E9-730B-160C8BBC3829}"/>
                </a:ext>
              </a:extLst>
            </p:cNvPr>
            <p:cNvSpPr/>
            <p:nvPr/>
          </p:nvSpPr>
          <p:spPr>
            <a:xfrm>
              <a:off x="8771" y="1028346"/>
              <a:ext cx="2621631" cy="1572978"/>
            </a:xfrm>
            <a:prstGeom prst="roundRect">
              <a:avLst>
                <a:gd name="adj" fmla="val 10000"/>
              </a:avLst>
            </a:prstGeom>
            <a:grpFill/>
            <a:ln>
              <a:noFill/>
            </a:ln>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tr-TR"/>
            </a:p>
          </p:txBody>
        </p:sp>
        <p:sp>
          <p:nvSpPr>
            <p:cNvPr id="57" name="Dikdörtgen: Köşeleri Yuvarlatılmış 4">
              <a:extLst>
                <a:ext uri="{FF2B5EF4-FFF2-40B4-BE49-F238E27FC236}">
                  <a16:creationId xmlns:a16="http://schemas.microsoft.com/office/drawing/2014/main" id="{58AB5CC5-8CD0-C779-4FFD-CEA18AB99F01}"/>
                </a:ext>
              </a:extLst>
            </p:cNvPr>
            <p:cNvSpPr txBox="1"/>
            <p:nvPr/>
          </p:nvSpPr>
          <p:spPr>
            <a:xfrm>
              <a:off x="54842" y="1074417"/>
              <a:ext cx="2529489" cy="1480836"/>
            </a:xfrm>
            <a:prstGeom prst="rect">
              <a:avLst/>
            </a:prstGeom>
            <a:grpFill/>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tr-TR" sz="2800" b="1" kern="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Kontrol Eden</a:t>
              </a:r>
            </a:p>
            <a:p>
              <a:pPr marL="0" lvl="0" indent="0" algn="ctr" defTabSz="1600200">
                <a:lnSpc>
                  <a:spcPct val="90000"/>
                </a:lnSpc>
                <a:spcBef>
                  <a:spcPct val="0"/>
                </a:spcBef>
                <a:spcAft>
                  <a:spcPct val="35000"/>
                </a:spcAft>
                <a:buFont typeface="Symbol" panose="05050102010706020507" pitchFamily="18" charset="2"/>
                <a:buNone/>
              </a:pPr>
              <a:r>
                <a:rPr lang="tr-TR" sz="2800" b="1" kern="1200" dirty="0">
                  <a:effectLst/>
                  <a:latin typeface="Calibri" panose="020F0502020204030204" pitchFamily="34" charset="0"/>
                  <a:ea typeface="Calibri" panose="020F0502020204030204" pitchFamily="34" charset="0"/>
                  <a:cs typeface="Times New Roman" panose="02020603050405020304" pitchFamily="18" charset="0"/>
                </a:rPr>
                <a:t>Koordinasyon Parafı</a:t>
              </a:r>
              <a:endParaRPr lang="tr-TR" sz="2800" kern="12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8" name="Grup 57">
            <a:extLst>
              <a:ext uri="{FF2B5EF4-FFF2-40B4-BE49-F238E27FC236}">
                <a16:creationId xmlns:a16="http://schemas.microsoft.com/office/drawing/2014/main" id="{AE8DC6C0-4D21-B481-9604-F9D35439208E}"/>
              </a:ext>
            </a:extLst>
          </p:cNvPr>
          <p:cNvGrpSpPr/>
          <p:nvPr/>
        </p:nvGrpSpPr>
        <p:grpSpPr>
          <a:xfrm>
            <a:off x="4061417" y="5204530"/>
            <a:ext cx="4933523" cy="1359864"/>
            <a:chOff x="8771" y="1028346"/>
            <a:chExt cx="2621631" cy="1572978"/>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50800" dir="5400000" algn="ctr" rotWithShape="0">
              <a:schemeClr val="tx1"/>
            </a:outerShdw>
          </a:effectLst>
        </p:grpSpPr>
        <p:sp>
          <p:nvSpPr>
            <p:cNvPr id="59" name="Dikdörtgen: Köşeleri Yuvarlatılmış 58">
              <a:extLst>
                <a:ext uri="{FF2B5EF4-FFF2-40B4-BE49-F238E27FC236}">
                  <a16:creationId xmlns:a16="http://schemas.microsoft.com/office/drawing/2014/main" id="{44101718-4C5F-8D55-9C60-9D1BAE601843}"/>
                </a:ext>
              </a:extLst>
            </p:cNvPr>
            <p:cNvSpPr/>
            <p:nvPr/>
          </p:nvSpPr>
          <p:spPr>
            <a:xfrm>
              <a:off x="8771" y="1028346"/>
              <a:ext cx="2621631" cy="1572978"/>
            </a:xfrm>
            <a:prstGeom prst="roundRect">
              <a:avLst>
                <a:gd name="adj" fmla="val 10000"/>
              </a:avLst>
            </a:prstGeom>
            <a:grpFill/>
            <a:ln>
              <a:noFill/>
            </a:ln>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tr-TR"/>
            </a:p>
          </p:txBody>
        </p:sp>
        <p:sp>
          <p:nvSpPr>
            <p:cNvPr id="60" name="Dikdörtgen: Köşeleri Yuvarlatılmış 4">
              <a:extLst>
                <a:ext uri="{FF2B5EF4-FFF2-40B4-BE49-F238E27FC236}">
                  <a16:creationId xmlns:a16="http://schemas.microsoft.com/office/drawing/2014/main" id="{D7983B69-C600-0E86-4D99-AB0931F6FFBF}"/>
                </a:ext>
              </a:extLst>
            </p:cNvPr>
            <p:cNvSpPr txBox="1"/>
            <p:nvPr/>
          </p:nvSpPr>
          <p:spPr>
            <a:xfrm>
              <a:off x="54842" y="1074417"/>
              <a:ext cx="2529489" cy="1480836"/>
            </a:xfrm>
            <a:prstGeom prst="rect">
              <a:avLst/>
            </a:prstGeom>
            <a:grpFill/>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tr-TR"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Onaylayan</a:t>
              </a:r>
              <a:endParaRPr lang="tr-TR" sz="2800" b="1" kern="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defTabSz="1600200">
                <a:lnSpc>
                  <a:spcPct val="90000"/>
                </a:lnSpc>
                <a:spcBef>
                  <a:spcPct val="0"/>
                </a:spcBef>
                <a:spcAft>
                  <a:spcPct val="35000"/>
                </a:spcAft>
                <a:buFont typeface="Symbol" panose="05050102010706020507" pitchFamily="18" charset="2"/>
                <a:buNone/>
              </a:pPr>
              <a:r>
                <a:rPr lang="tr-TR" sz="2800" b="1" kern="1200" dirty="0">
                  <a:effectLst/>
                  <a:latin typeface="Calibri" panose="020F0502020204030204" pitchFamily="34" charset="0"/>
                  <a:ea typeface="Calibri" panose="020F0502020204030204" pitchFamily="34" charset="0"/>
                  <a:cs typeface="Times New Roman" panose="02020603050405020304" pitchFamily="18" charset="0"/>
                </a:rPr>
                <a:t>İmza</a:t>
              </a:r>
              <a:r>
                <a:rPr lang="tr-TR" sz="2800" kern="1200" dirty="0">
                  <a:effectLst/>
                  <a:latin typeface="Calibri" panose="020F0502020204030204" pitchFamily="34" charset="0"/>
                  <a:ea typeface="Calibri" panose="020F0502020204030204" pitchFamily="34" charset="0"/>
                  <a:cs typeface="Times New Roman" panose="02020603050405020304" pitchFamily="18" charset="0"/>
                </a:rPr>
                <a:t> </a:t>
              </a:r>
            </a:p>
          </p:txBody>
        </p:sp>
      </p:grpSp>
      <p:sp>
        <p:nvSpPr>
          <p:cNvPr id="61" name="Ok: Aşağı 60">
            <a:extLst>
              <a:ext uri="{FF2B5EF4-FFF2-40B4-BE49-F238E27FC236}">
                <a16:creationId xmlns:a16="http://schemas.microsoft.com/office/drawing/2014/main" id="{02D194F9-19B3-7C6F-C17D-B25EFB100B22}"/>
              </a:ext>
            </a:extLst>
          </p:cNvPr>
          <p:cNvSpPr/>
          <p:nvPr/>
        </p:nvSpPr>
        <p:spPr>
          <a:xfrm>
            <a:off x="6398217" y="4835803"/>
            <a:ext cx="271540" cy="306085"/>
          </a:xfrm>
          <a:prstGeom prst="downArrow">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Metin kutusu 61">
            <a:extLst>
              <a:ext uri="{FF2B5EF4-FFF2-40B4-BE49-F238E27FC236}">
                <a16:creationId xmlns:a16="http://schemas.microsoft.com/office/drawing/2014/main" id="{7CD30B87-2942-39A9-0732-AB9478587A0E}"/>
              </a:ext>
            </a:extLst>
          </p:cNvPr>
          <p:cNvSpPr txBox="1"/>
          <p:nvPr/>
        </p:nvSpPr>
        <p:spPr>
          <a:xfrm>
            <a:off x="9597169" y="1776644"/>
            <a:ext cx="2148072" cy="769441"/>
          </a:xfrm>
          <a:prstGeom prst="rect">
            <a:avLst/>
          </a:prstGeom>
          <a:noFill/>
        </p:spPr>
        <p:txBody>
          <a:bodyPr wrap="square">
            <a:spAutoFit/>
          </a:bodyPr>
          <a:lstStyle/>
          <a:p>
            <a:r>
              <a:rPr lang="tr-TR" sz="2400" b="1" dirty="0"/>
              <a:t>-</a:t>
            </a:r>
            <a:r>
              <a:rPr lang="tr-TR" sz="2000" b="1" dirty="0"/>
              <a:t>İlgili Birim Personeli</a:t>
            </a:r>
            <a:endParaRPr lang="tr-TR" sz="2400" b="1" dirty="0"/>
          </a:p>
        </p:txBody>
      </p:sp>
      <p:sp>
        <p:nvSpPr>
          <p:cNvPr id="63" name="Metin kutusu 62">
            <a:extLst>
              <a:ext uri="{FF2B5EF4-FFF2-40B4-BE49-F238E27FC236}">
                <a16:creationId xmlns:a16="http://schemas.microsoft.com/office/drawing/2014/main" id="{512C1975-89B5-5C65-9177-E5B8BBD2F729}"/>
              </a:ext>
            </a:extLst>
          </p:cNvPr>
          <p:cNvSpPr txBox="1"/>
          <p:nvPr/>
        </p:nvSpPr>
        <p:spPr>
          <a:xfrm>
            <a:off x="9616547" y="3441788"/>
            <a:ext cx="2613260" cy="1323439"/>
          </a:xfrm>
          <a:prstGeom prst="rect">
            <a:avLst/>
          </a:prstGeom>
          <a:noFill/>
        </p:spPr>
        <p:txBody>
          <a:bodyPr wrap="square">
            <a:spAutoFit/>
          </a:bodyPr>
          <a:lstStyle/>
          <a:p>
            <a:r>
              <a:rPr lang="tr-TR" sz="2000" b="1" dirty="0"/>
              <a:t>-Belge Yönetimi ve Arşiv Müdürü</a:t>
            </a:r>
          </a:p>
          <a:p>
            <a:r>
              <a:rPr lang="tr-TR" sz="2000" b="1" dirty="0"/>
              <a:t>-Kalite Koordinatörü</a:t>
            </a:r>
          </a:p>
        </p:txBody>
      </p:sp>
      <p:sp>
        <p:nvSpPr>
          <p:cNvPr id="1024" name="Metin kutusu 1023">
            <a:extLst>
              <a:ext uri="{FF2B5EF4-FFF2-40B4-BE49-F238E27FC236}">
                <a16:creationId xmlns:a16="http://schemas.microsoft.com/office/drawing/2014/main" id="{016090B7-8211-ABB6-B554-9311AA0A428F}"/>
              </a:ext>
            </a:extLst>
          </p:cNvPr>
          <p:cNvSpPr txBox="1"/>
          <p:nvPr/>
        </p:nvSpPr>
        <p:spPr>
          <a:xfrm>
            <a:off x="9690348" y="5346341"/>
            <a:ext cx="2148072" cy="769441"/>
          </a:xfrm>
          <a:prstGeom prst="rect">
            <a:avLst/>
          </a:prstGeom>
          <a:noFill/>
        </p:spPr>
        <p:txBody>
          <a:bodyPr wrap="square">
            <a:spAutoFit/>
          </a:bodyPr>
          <a:lstStyle/>
          <a:p>
            <a:r>
              <a:rPr lang="tr-TR" sz="2400" b="1" dirty="0"/>
              <a:t>-</a:t>
            </a:r>
            <a:r>
              <a:rPr lang="tr-TR" sz="2000" b="1" dirty="0"/>
              <a:t>İlgili Birim Yöneticisi</a:t>
            </a:r>
            <a:endParaRPr lang="tr-TR" sz="2400" b="1" dirty="0"/>
          </a:p>
        </p:txBody>
      </p:sp>
    </p:spTree>
    <p:extLst>
      <p:ext uri="{BB962C8B-B14F-4D97-AF65-F5344CB8AC3E}">
        <p14:creationId xmlns:p14="http://schemas.microsoft.com/office/powerpoint/2010/main" val="3968850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00F3A6-81F1-2013-7569-934E94FA1DCE}"/>
              </a:ext>
            </a:extLst>
          </p:cNvPr>
          <p:cNvSpPr>
            <a:spLocks noGrp="1"/>
          </p:cNvSpPr>
          <p:nvPr>
            <p:ph type="title"/>
          </p:nvPr>
        </p:nvSpPr>
        <p:spPr>
          <a:xfrm>
            <a:off x="838200" y="172085"/>
            <a:ext cx="10515600" cy="427355"/>
          </a:xfrm>
        </p:spPr>
        <p:txBody>
          <a:bodyPr>
            <a:normAutofit fontScale="90000"/>
          </a:bodyPr>
          <a:lstStyle/>
          <a:p>
            <a:pPr algn="ctr"/>
            <a:r>
              <a:rPr lang="tr-TR" b="1" dirty="0"/>
              <a:t>Prosedür Belgesi</a:t>
            </a:r>
          </a:p>
        </p:txBody>
      </p:sp>
      <p:pic>
        <p:nvPicPr>
          <p:cNvPr id="5" name="İçerik Yer Tutucusu 4">
            <a:extLst>
              <a:ext uri="{FF2B5EF4-FFF2-40B4-BE49-F238E27FC236}">
                <a16:creationId xmlns:a16="http://schemas.microsoft.com/office/drawing/2014/main" id="{63263A66-749D-FB07-A56E-AE6FDC98EEEE}"/>
              </a:ext>
            </a:extLst>
          </p:cNvPr>
          <p:cNvPicPr>
            <a:picLocks noGrp="1" noChangeAspect="1"/>
          </p:cNvPicPr>
          <p:nvPr>
            <p:ph idx="1"/>
          </p:nvPr>
        </p:nvPicPr>
        <p:blipFill>
          <a:blip r:embed="rId2"/>
          <a:stretch>
            <a:fillRect/>
          </a:stretch>
        </p:blipFill>
        <p:spPr>
          <a:xfrm>
            <a:off x="1544320" y="853440"/>
            <a:ext cx="8869679" cy="5262879"/>
          </a:xfrm>
          <a:effectLst>
            <a:innerShdw blurRad="114300">
              <a:prstClr val="black"/>
            </a:innerShdw>
          </a:effectLst>
        </p:spPr>
      </p:pic>
    </p:spTree>
    <p:extLst>
      <p:ext uri="{BB962C8B-B14F-4D97-AF65-F5344CB8AC3E}">
        <p14:creationId xmlns:p14="http://schemas.microsoft.com/office/powerpoint/2010/main" val="3332786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4F5D2-E20D-2772-F5C2-BF75E4E1B69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B1A537E-7D14-247C-82E4-C5CABC5400DF}"/>
              </a:ext>
            </a:extLst>
          </p:cNvPr>
          <p:cNvSpPr>
            <a:spLocks noGrp="1"/>
          </p:cNvSpPr>
          <p:nvPr>
            <p:ph type="title"/>
          </p:nvPr>
        </p:nvSpPr>
        <p:spPr>
          <a:xfrm>
            <a:off x="838200" y="172085"/>
            <a:ext cx="10515600" cy="427355"/>
          </a:xfrm>
        </p:spPr>
        <p:txBody>
          <a:bodyPr>
            <a:normAutofit fontScale="90000"/>
          </a:bodyPr>
          <a:lstStyle/>
          <a:p>
            <a:pPr algn="ctr"/>
            <a:r>
              <a:rPr lang="tr-TR" b="1"/>
              <a:t>Talimat Belgesi</a:t>
            </a:r>
            <a:endParaRPr lang="tr-TR" b="1" dirty="0"/>
          </a:p>
        </p:txBody>
      </p:sp>
      <p:pic>
        <p:nvPicPr>
          <p:cNvPr id="7" name="İçerik Yer Tutucusu 6">
            <a:extLst>
              <a:ext uri="{FF2B5EF4-FFF2-40B4-BE49-F238E27FC236}">
                <a16:creationId xmlns:a16="http://schemas.microsoft.com/office/drawing/2014/main" id="{A75316BE-FC28-7A1F-93A4-B7C17AF9C168}"/>
              </a:ext>
            </a:extLst>
          </p:cNvPr>
          <p:cNvPicPr>
            <a:picLocks noGrp="1" noChangeAspect="1"/>
          </p:cNvPicPr>
          <p:nvPr>
            <p:ph idx="1"/>
          </p:nvPr>
        </p:nvPicPr>
        <p:blipFill>
          <a:blip r:embed="rId2"/>
          <a:stretch>
            <a:fillRect/>
          </a:stretch>
        </p:blipFill>
        <p:spPr>
          <a:xfrm>
            <a:off x="1481959" y="725213"/>
            <a:ext cx="9007365" cy="5446987"/>
          </a:xfrm>
          <a:effectLst>
            <a:innerShdw blurRad="114300">
              <a:prstClr val="black"/>
            </a:innerShdw>
          </a:effectLst>
        </p:spPr>
      </p:pic>
    </p:spTree>
    <p:extLst>
      <p:ext uri="{BB962C8B-B14F-4D97-AF65-F5344CB8AC3E}">
        <p14:creationId xmlns:p14="http://schemas.microsoft.com/office/powerpoint/2010/main" val="887028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6AC42-330B-8A41-3ABD-2601AAC0D88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3EC3C8E-E99B-2AFD-127F-20542249ED03}"/>
              </a:ext>
            </a:extLst>
          </p:cNvPr>
          <p:cNvSpPr>
            <a:spLocks noGrp="1"/>
          </p:cNvSpPr>
          <p:nvPr>
            <p:ph type="title"/>
          </p:nvPr>
        </p:nvSpPr>
        <p:spPr>
          <a:xfrm>
            <a:off x="767080" y="365125"/>
            <a:ext cx="10515600" cy="427355"/>
          </a:xfrm>
        </p:spPr>
        <p:txBody>
          <a:bodyPr>
            <a:normAutofit fontScale="90000"/>
          </a:bodyPr>
          <a:lstStyle/>
          <a:p>
            <a:pPr algn="ctr"/>
            <a:r>
              <a:rPr lang="tr-TR" b="1" dirty="0"/>
              <a:t>Bütünleşik Kalite Yönetim Sistemi (BKYS)</a:t>
            </a:r>
            <a:br>
              <a:rPr lang="tr-TR" b="1" dirty="0"/>
            </a:br>
            <a:r>
              <a:rPr lang="tr-TR" b="1" dirty="0">
                <a:solidFill>
                  <a:srgbClr val="FF0000"/>
                </a:solidFill>
              </a:rPr>
              <a:t>Belge Yönetimi</a:t>
            </a:r>
          </a:p>
        </p:txBody>
      </p:sp>
      <p:pic>
        <p:nvPicPr>
          <p:cNvPr id="6" name="Resim 5">
            <a:extLst>
              <a:ext uri="{FF2B5EF4-FFF2-40B4-BE49-F238E27FC236}">
                <a16:creationId xmlns:a16="http://schemas.microsoft.com/office/drawing/2014/main" id="{9E7917EC-CFD7-53B0-F9A8-AEA1C6DCC2CE}"/>
              </a:ext>
            </a:extLst>
          </p:cNvPr>
          <p:cNvPicPr>
            <a:picLocks noChangeAspect="1"/>
          </p:cNvPicPr>
          <p:nvPr/>
        </p:nvPicPr>
        <p:blipFill>
          <a:blip r:embed="rId2"/>
          <a:stretch>
            <a:fillRect/>
          </a:stretch>
        </p:blipFill>
        <p:spPr>
          <a:xfrm>
            <a:off x="303521" y="1300480"/>
            <a:ext cx="3132091" cy="5100556"/>
          </a:xfrm>
          <a:prstGeom prst="rect">
            <a:avLst/>
          </a:prstGeom>
          <a:effectLst>
            <a:innerShdw blurRad="114300">
              <a:prstClr val="black"/>
            </a:innerShdw>
          </a:effectLst>
        </p:spPr>
      </p:pic>
      <p:sp>
        <p:nvSpPr>
          <p:cNvPr id="11" name="Metin kutusu 10">
            <a:extLst>
              <a:ext uri="{FF2B5EF4-FFF2-40B4-BE49-F238E27FC236}">
                <a16:creationId xmlns:a16="http://schemas.microsoft.com/office/drawing/2014/main" id="{5CDDB27C-5CA4-FA4C-B274-2E0393765432}"/>
              </a:ext>
            </a:extLst>
          </p:cNvPr>
          <p:cNvSpPr txBox="1"/>
          <p:nvPr/>
        </p:nvSpPr>
        <p:spPr>
          <a:xfrm>
            <a:off x="4500880" y="4911189"/>
            <a:ext cx="6096000" cy="646331"/>
          </a:xfrm>
          <a:prstGeom prst="rect">
            <a:avLst/>
          </a:prstGeom>
          <a:noFill/>
        </p:spPr>
        <p:txBody>
          <a:bodyPr wrap="square">
            <a:spAutoFit/>
          </a:bodyPr>
          <a:lstStyle/>
          <a:p>
            <a:pPr algn="ctr"/>
            <a:r>
              <a:rPr lang="tr-TR" sz="3600" dirty="0">
                <a:solidFill>
                  <a:srgbClr val="FF0000"/>
                </a:solidFill>
                <a:sym typeface="Wingdings" panose="05000000000000000000" pitchFamily="2" charset="2"/>
                <a:hlinkClick r:id="rId3"/>
              </a:rPr>
              <a:t>DOKÜMAN YÜKLEYELİM </a:t>
            </a:r>
            <a:endParaRPr lang="tr-TR" sz="3600" dirty="0">
              <a:solidFill>
                <a:srgbClr val="FF0000"/>
              </a:solidFill>
            </a:endParaRPr>
          </a:p>
        </p:txBody>
      </p:sp>
      <p:pic>
        <p:nvPicPr>
          <p:cNvPr id="13" name="Resim 12">
            <a:extLst>
              <a:ext uri="{FF2B5EF4-FFF2-40B4-BE49-F238E27FC236}">
                <a16:creationId xmlns:a16="http://schemas.microsoft.com/office/drawing/2014/main" id="{A8FB9DE6-51FB-6F38-30BA-3E60B0B3A5C7}"/>
              </a:ext>
            </a:extLst>
          </p:cNvPr>
          <p:cNvPicPr>
            <a:picLocks noChangeAspect="1"/>
          </p:cNvPicPr>
          <p:nvPr/>
        </p:nvPicPr>
        <p:blipFill>
          <a:blip r:embed="rId4"/>
          <a:stretch>
            <a:fillRect/>
          </a:stretch>
        </p:blipFill>
        <p:spPr>
          <a:xfrm>
            <a:off x="3873062" y="1300480"/>
            <a:ext cx="7556938" cy="2936530"/>
          </a:xfrm>
          <a:prstGeom prst="rect">
            <a:avLst/>
          </a:prstGeom>
          <a:effectLst>
            <a:innerShdw blurRad="114300">
              <a:prstClr val="black"/>
            </a:innerShdw>
          </a:effectLst>
        </p:spPr>
      </p:pic>
    </p:spTree>
    <p:extLst>
      <p:ext uri="{BB962C8B-B14F-4D97-AF65-F5344CB8AC3E}">
        <p14:creationId xmlns:p14="http://schemas.microsoft.com/office/powerpoint/2010/main" val="922712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3E7F4-7704-8DE7-6CEB-3089DF5500B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6091FB7-E7B8-1F9A-70D7-5AC9F501C678}"/>
              </a:ext>
            </a:extLst>
          </p:cNvPr>
          <p:cNvSpPr>
            <a:spLocks noGrp="1"/>
          </p:cNvSpPr>
          <p:nvPr>
            <p:ph type="title"/>
          </p:nvPr>
        </p:nvSpPr>
        <p:spPr>
          <a:xfrm>
            <a:off x="767080" y="365125"/>
            <a:ext cx="10515600" cy="427355"/>
          </a:xfrm>
        </p:spPr>
        <p:txBody>
          <a:bodyPr>
            <a:normAutofit fontScale="90000"/>
          </a:bodyPr>
          <a:lstStyle/>
          <a:p>
            <a:pPr algn="ctr"/>
            <a:r>
              <a:rPr lang="tr-TR" b="1" dirty="0"/>
              <a:t>Bütünleşik Kalite Yönetim Sistemi (BKYS)</a:t>
            </a:r>
            <a:br>
              <a:rPr lang="tr-TR" b="1" dirty="0"/>
            </a:br>
            <a:r>
              <a:rPr lang="tr-TR" b="1" dirty="0">
                <a:solidFill>
                  <a:srgbClr val="FF0000"/>
                </a:solidFill>
              </a:rPr>
              <a:t>Belge Yönetimi</a:t>
            </a:r>
          </a:p>
        </p:txBody>
      </p:sp>
      <p:sp>
        <p:nvSpPr>
          <p:cNvPr id="11" name="Metin kutusu 10">
            <a:extLst>
              <a:ext uri="{FF2B5EF4-FFF2-40B4-BE49-F238E27FC236}">
                <a16:creationId xmlns:a16="http://schemas.microsoft.com/office/drawing/2014/main" id="{797EDA77-1DA3-5EC0-4005-381BD6014B79}"/>
              </a:ext>
            </a:extLst>
          </p:cNvPr>
          <p:cNvSpPr txBox="1"/>
          <p:nvPr/>
        </p:nvSpPr>
        <p:spPr>
          <a:xfrm>
            <a:off x="2926080" y="5195669"/>
            <a:ext cx="6624320" cy="646331"/>
          </a:xfrm>
          <a:prstGeom prst="rect">
            <a:avLst/>
          </a:prstGeom>
          <a:noFill/>
        </p:spPr>
        <p:txBody>
          <a:bodyPr wrap="square">
            <a:spAutoFit/>
          </a:bodyPr>
          <a:lstStyle/>
          <a:p>
            <a:pPr algn="ctr"/>
            <a:r>
              <a:rPr lang="tr-TR" sz="3600" dirty="0">
                <a:solidFill>
                  <a:srgbClr val="FF0000"/>
                </a:solidFill>
                <a:sym typeface="Wingdings" panose="05000000000000000000" pitchFamily="2" charset="2"/>
                <a:hlinkClick r:id="rId2"/>
              </a:rPr>
              <a:t>DOKÜMAN TALEP EDELİM </a:t>
            </a:r>
            <a:endParaRPr lang="tr-TR" sz="3600" dirty="0">
              <a:solidFill>
                <a:srgbClr val="FF0000"/>
              </a:solidFill>
            </a:endParaRPr>
          </a:p>
        </p:txBody>
      </p:sp>
      <p:pic>
        <p:nvPicPr>
          <p:cNvPr id="4" name="Resim 3">
            <a:extLst>
              <a:ext uri="{FF2B5EF4-FFF2-40B4-BE49-F238E27FC236}">
                <a16:creationId xmlns:a16="http://schemas.microsoft.com/office/drawing/2014/main" id="{2687F6D9-C87C-BEC5-8EC8-F24407EAB769}"/>
              </a:ext>
            </a:extLst>
          </p:cNvPr>
          <p:cNvPicPr>
            <a:picLocks noChangeAspect="1"/>
          </p:cNvPicPr>
          <p:nvPr/>
        </p:nvPicPr>
        <p:blipFill>
          <a:blip r:embed="rId3"/>
          <a:stretch>
            <a:fillRect/>
          </a:stretch>
        </p:blipFill>
        <p:spPr>
          <a:xfrm>
            <a:off x="0" y="1207902"/>
            <a:ext cx="12192000" cy="3414898"/>
          </a:xfrm>
          <a:prstGeom prst="rect">
            <a:avLst/>
          </a:prstGeom>
          <a:effectLst>
            <a:innerShdw blurRad="114300">
              <a:prstClr val="black"/>
            </a:innerShdw>
          </a:effectLst>
        </p:spPr>
      </p:pic>
    </p:spTree>
    <p:extLst>
      <p:ext uri="{BB962C8B-B14F-4D97-AF65-F5344CB8AC3E}">
        <p14:creationId xmlns:p14="http://schemas.microsoft.com/office/powerpoint/2010/main" val="1800981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3EDE3-5BD8-2427-16C5-399802CB9B01}"/>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1D6516C7-5D0F-4E83-2274-FAB2EAF288A9}"/>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528F914F-220B-689C-94AC-BD9C0B021994}"/>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SAKLAMA SÜRELİ STANDART DOSYA PLANI</a:t>
            </a:r>
          </a:p>
        </p:txBody>
      </p:sp>
      <p:pic>
        <p:nvPicPr>
          <p:cNvPr id="6" name="Resim 5">
            <a:hlinkClick r:id="rId3"/>
            <a:extLst>
              <a:ext uri="{FF2B5EF4-FFF2-40B4-BE49-F238E27FC236}">
                <a16:creationId xmlns:a16="http://schemas.microsoft.com/office/drawing/2014/main" id="{34C0310F-9735-0ABE-6E49-48697D26B200}"/>
              </a:ext>
            </a:extLst>
          </p:cNvPr>
          <p:cNvPicPr>
            <a:picLocks noChangeAspect="1"/>
          </p:cNvPicPr>
          <p:nvPr/>
        </p:nvPicPr>
        <p:blipFill>
          <a:blip r:embed="rId4"/>
          <a:stretch>
            <a:fillRect/>
          </a:stretch>
        </p:blipFill>
        <p:spPr>
          <a:xfrm>
            <a:off x="2526516" y="1565007"/>
            <a:ext cx="7138968" cy="4927868"/>
          </a:xfrm>
          <a:prstGeom prst="rect">
            <a:avLst/>
          </a:prstGeom>
          <a:effectLst>
            <a:innerShdw blurRad="114300">
              <a:prstClr val="black"/>
            </a:innerShdw>
          </a:effectLst>
        </p:spPr>
      </p:pic>
    </p:spTree>
    <p:extLst>
      <p:ext uri="{BB962C8B-B14F-4D97-AF65-F5344CB8AC3E}">
        <p14:creationId xmlns:p14="http://schemas.microsoft.com/office/powerpoint/2010/main" val="344337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B9AE3-B0B6-AC99-F4D5-8B5BF5596EE8}"/>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F8E826AE-D87F-5DE7-DF93-F799EC2C70A5}"/>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pic>
        <p:nvPicPr>
          <p:cNvPr id="6" name="Resim 5">
            <a:extLst>
              <a:ext uri="{FF2B5EF4-FFF2-40B4-BE49-F238E27FC236}">
                <a16:creationId xmlns:a16="http://schemas.microsoft.com/office/drawing/2014/main" id="{1B737A82-A4DA-AF66-981A-7E678A6C6A93}"/>
              </a:ext>
            </a:extLst>
          </p:cNvPr>
          <p:cNvPicPr>
            <a:picLocks noChangeAspect="1"/>
          </p:cNvPicPr>
          <p:nvPr/>
        </p:nvPicPr>
        <p:blipFill>
          <a:blip r:embed="rId3"/>
          <a:stretch>
            <a:fillRect/>
          </a:stretch>
        </p:blipFill>
        <p:spPr>
          <a:xfrm>
            <a:off x="705347" y="1123595"/>
            <a:ext cx="10531613" cy="4952086"/>
          </a:xfrm>
          <a:prstGeom prst="rect">
            <a:avLst/>
          </a:prstGeom>
        </p:spPr>
      </p:pic>
    </p:spTree>
    <p:extLst>
      <p:ext uri="{BB962C8B-B14F-4D97-AF65-F5344CB8AC3E}">
        <p14:creationId xmlns:p14="http://schemas.microsoft.com/office/powerpoint/2010/main" val="1108745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79006-A739-5701-52DA-F555894E978D}"/>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6B9CF483-7027-413F-FADB-902410098162}"/>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C8487F5A-7E4A-0837-9A29-FF82F38CF957}"/>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hlinkClick r:id="rId3"/>
              </a:rPr>
              <a:t>DOSYA PLANI</a:t>
            </a:r>
            <a:endParaRPr lang="tr-TR" sz="3600" b="1" dirty="0"/>
          </a:p>
        </p:txBody>
      </p:sp>
      <p:pic>
        <p:nvPicPr>
          <p:cNvPr id="4" name="Resim 3">
            <a:extLst>
              <a:ext uri="{FF2B5EF4-FFF2-40B4-BE49-F238E27FC236}">
                <a16:creationId xmlns:a16="http://schemas.microsoft.com/office/drawing/2014/main" id="{55E8D3F8-A723-1FCD-09FC-DD30D952EFB7}"/>
              </a:ext>
            </a:extLst>
          </p:cNvPr>
          <p:cNvPicPr>
            <a:picLocks noChangeAspect="1"/>
          </p:cNvPicPr>
          <p:nvPr/>
        </p:nvPicPr>
        <p:blipFill>
          <a:blip r:embed="rId4"/>
          <a:stretch>
            <a:fillRect/>
          </a:stretch>
        </p:blipFill>
        <p:spPr>
          <a:xfrm>
            <a:off x="1858913" y="1690688"/>
            <a:ext cx="8474174" cy="4931368"/>
          </a:xfrm>
          <a:prstGeom prst="rect">
            <a:avLst/>
          </a:prstGeom>
          <a:effectLst>
            <a:innerShdw blurRad="114300">
              <a:prstClr val="black"/>
            </a:innerShdw>
          </a:effectLst>
        </p:spPr>
      </p:pic>
    </p:spTree>
    <p:extLst>
      <p:ext uri="{BB962C8B-B14F-4D97-AF65-F5344CB8AC3E}">
        <p14:creationId xmlns:p14="http://schemas.microsoft.com/office/powerpoint/2010/main" val="320245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9C9C-1EBD-E0A2-307D-F208856ECB8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CE77D91-3C24-EA0E-9B30-8A65009D0D85}"/>
              </a:ext>
            </a:extLst>
          </p:cNvPr>
          <p:cNvSpPr>
            <a:spLocks noGrp="1"/>
          </p:cNvSpPr>
          <p:nvPr>
            <p:ph type="ctrTitle"/>
          </p:nvPr>
        </p:nvSpPr>
        <p:spPr>
          <a:xfrm>
            <a:off x="828476" y="544751"/>
            <a:ext cx="10257634" cy="618508"/>
          </a:xfrm>
        </p:spPr>
        <p:txBody>
          <a:bodyPr>
            <a:noAutofit/>
          </a:bodyPr>
          <a:lstStyle/>
          <a:p>
            <a:pPr algn="ctr">
              <a:lnSpc>
                <a:spcPct val="107000"/>
              </a:lnSpc>
              <a:spcAft>
                <a:spcPts val="800"/>
              </a:spcAft>
            </a:pPr>
            <a:r>
              <a:rPr lang="tr-TR" sz="3200" b="1" dirty="0">
                <a:solidFill>
                  <a:schemeClr val="tx1"/>
                </a:solidFill>
              </a:rPr>
              <a:t>Belge Yönetimi </a:t>
            </a:r>
            <a:r>
              <a:rPr lang="tr-TR" sz="3200" b="1" dirty="0"/>
              <a:t>ve Arşivlemenin </a:t>
            </a:r>
            <a:r>
              <a:rPr lang="tr-TR" sz="3200" b="1" dirty="0">
                <a:solidFill>
                  <a:schemeClr val="tx1"/>
                </a:solidFill>
              </a:rPr>
              <a:t>Önemi</a:t>
            </a:r>
          </a:p>
        </p:txBody>
      </p:sp>
      <p:sp>
        <p:nvSpPr>
          <p:cNvPr id="6" name="Metin kutusu 5">
            <a:extLst>
              <a:ext uri="{FF2B5EF4-FFF2-40B4-BE49-F238E27FC236}">
                <a16:creationId xmlns:a16="http://schemas.microsoft.com/office/drawing/2014/main" id="{30C894A0-27FC-CE34-B40E-36448A3EC215}"/>
              </a:ext>
            </a:extLst>
          </p:cNvPr>
          <p:cNvSpPr txBox="1"/>
          <p:nvPr/>
        </p:nvSpPr>
        <p:spPr>
          <a:xfrm>
            <a:off x="9699780" y="6563349"/>
            <a:ext cx="2469394" cy="276999"/>
          </a:xfrm>
          <a:prstGeom prst="rect">
            <a:avLst/>
          </a:prstGeom>
          <a:noFill/>
        </p:spPr>
        <p:txBody>
          <a:bodyPr wrap="none" rtlCol="0">
            <a:spAutoFit/>
          </a:bodyPr>
          <a:lstStyle/>
          <a:p>
            <a:r>
              <a:rPr lang="tr-TR" sz="1200" i="1" dirty="0">
                <a:latin typeface="Times New Roman" panose="02020603050405020304" pitchFamily="18" charset="0"/>
                <a:cs typeface="Times New Roman" panose="02020603050405020304" pitchFamily="18" charset="0"/>
              </a:rPr>
              <a:t>Belge Yönetimi ve Arşiv Müdürlüğü</a:t>
            </a:r>
          </a:p>
        </p:txBody>
      </p:sp>
      <p:pic>
        <p:nvPicPr>
          <p:cNvPr id="4" name="Resim 3">
            <a:extLst>
              <a:ext uri="{FF2B5EF4-FFF2-40B4-BE49-F238E27FC236}">
                <a16:creationId xmlns:a16="http://schemas.microsoft.com/office/drawing/2014/main" id="{C364CEF7-0751-E112-80E5-DCBE111AC69B}"/>
              </a:ext>
            </a:extLst>
          </p:cNvPr>
          <p:cNvPicPr>
            <a:picLocks noChangeAspect="1"/>
          </p:cNvPicPr>
          <p:nvPr/>
        </p:nvPicPr>
        <p:blipFill>
          <a:blip r:embed="rId2"/>
          <a:stretch>
            <a:fillRect/>
          </a:stretch>
        </p:blipFill>
        <p:spPr>
          <a:xfrm>
            <a:off x="11096032" y="152827"/>
            <a:ext cx="736183" cy="1241958"/>
          </a:xfrm>
          <a:prstGeom prst="rect">
            <a:avLst/>
          </a:prstGeom>
        </p:spPr>
      </p:pic>
      <p:grpSp>
        <p:nvGrpSpPr>
          <p:cNvPr id="23" name="Grup 22">
            <a:extLst>
              <a:ext uri="{FF2B5EF4-FFF2-40B4-BE49-F238E27FC236}">
                <a16:creationId xmlns:a16="http://schemas.microsoft.com/office/drawing/2014/main" id="{BD9A100A-0245-CE3B-10BE-EAC2404B41CE}"/>
              </a:ext>
            </a:extLst>
          </p:cNvPr>
          <p:cNvGrpSpPr/>
          <p:nvPr/>
        </p:nvGrpSpPr>
        <p:grpSpPr>
          <a:xfrm>
            <a:off x="528580" y="1586819"/>
            <a:ext cx="3131207" cy="1359864"/>
            <a:chOff x="8771" y="1028346"/>
            <a:chExt cx="2621631" cy="1572978"/>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50800" dir="5400000" algn="ctr" rotWithShape="0">
              <a:schemeClr val="tx1"/>
            </a:outerShdw>
          </a:effectLst>
        </p:grpSpPr>
        <p:sp>
          <p:nvSpPr>
            <p:cNvPr id="24" name="Dikdörtgen: Köşeleri Yuvarlatılmış 23">
              <a:extLst>
                <a:ext uri="{FF2B5EF4-FFF2-40B4-BE49-F238E27FC236}">
                  <a16:creationId xmlns:a16="http://schemas.microsoft.com/office/drawing/2014/main" id="{FD01257D-F69D-A320-CD59-B121AF936197}"/>
                </a:ext>
              </a:extLst>
            </p:cNvPr>
            <p:cNvSpPr/>
            <p:nvPr/>
          </p:nvSpPr>
          <p:spPr>
            <a:xfrm>
              <a:off x="8771" y="1028346"/>
              <a:ext cx="2621631" cy="1572978"/>
            </a:xfrm>
            <a:prstGeom prst="roundRect">
              <a:avLst>
                <a:gd name="adj" fmla="val 10000"/>
              </a:avLst>
            </a:prstGeom>
            <a:grpFill/>
            <a:ln>
              <a:noFill/>
            </a:ln>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tr-TR"/>
            </a:p>
          </p:txBody>
        </p:sp>
        <p:sp>
          <p:nvSpPr>
            <p:cNvPr id="25" name="Dikdörtgen: Köşeleri Yuvarlatılmış 4">
              <a:extLst>
                <a:ext uri="{FF2B5EF4-FFF2-40B4-BE49-F238E27FC236}">
                  <a16:creationId xmlns:a16="http://schemas.microsoft.com/office/drawing/2014/main" id="{6DDB4E47-748E-635F-4207-4DE0BBFDFA26}"/>
                </a:ext>
              </a:extLst>
            </p:cNvPr>
            <p:cNvSpPr txBox="1"/>
            <p:nvPr/>
          </p:nvSpPr>
          <p:spPr>
            <a:xfrm>
              <a:off x="54842" y="1074417"/>
              <a:ext cx="2529489" cy="1480836"/>
            </a:xfrm>
            <a:prstGeom prst="rect">
              <a:avLst/>
            </a:prstGeom>
            <a:grpFill/>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tr-TR" sz="2800" b="1" dirty="0">
                  <a:latin typeface="Calibri" panose="020F0502020204030204" pitchFamily="34" charset="0"/>
                  <a:ea typeface="Calibri" panose="020F0502020204030204" pitchFamily="34" charset="0"/>
                  <a:cs typeface="Times New Roman" panose="02020603050405020304" pitchFamily="18" charset="0"/>
                </a:rPr>
                <a:t>Kalite ve Akreditasyon Süreçleri</a:t>
              </a:r>
              <a:r>
                <a:rPr lang="tr-TR" sz="2800" kern="1200" dirty="0">
                  <a:effectLst/>
                  <a:latin typeface="Calibri" panose="020F0502020204030204" pitchFamily="34" charset="0"/>
                  <a:ea typeface="Calibri" panose="020F0502020204030204" pitchFamily="34" charset="0"/>
                  <a:cs typeface="Times New Roman" panose="02020603050405020304" pitchFamily="18" charset="0"/>
                </a:rPr>
                <a:t> </a:t>
              </a:r>
            </a:p>
          </p:txBody>
        </p:sp>
      </p:grpSp>
      <p:grpSp>
        <p:nvGrpSpPr>
          <p:cNvPr id="33" name="Grup 32">
            <a:extLst>
              <a:ext uri="{FF2B5EF4-FFF2-40B4-BE49-F238E27FC236}">
                <a16:creationId xmlns:a16="http://schemas.microsoft.com/office/drawing/2014/main" id="{F54C0F90-0226-52C1-0A1A-9375425F90DD}"/>
              </a:ext>
            </a:extLst>
          </p:cNvPr>
          <p:cNvGrpSpPr/>
          <p:nvPr/>
        </p:nvGrpSpPr>
        <p:grpSpPr>
          <a:xfrm>
            <a:off x="528579" y="3441086"/>
            <a:ext cx="3096485" cy="1359864"/>
            <a:chOff x="8771" y="1028346"/>
            <a:chExt cx="2621631" cy="1572978"/>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50800" dir="5400000" algn="ctr" rotWithShape="0">
              <a:schemeClr val="tx1"/>
            </a:outerShdw>
          </a:effectLst>
        </p:grpSpPr>
        <p:sp>
          <p:nvSpPr>
            <p:cNvPr id="34" name="Dikdörtgen: Köşeleri Yuvarlatılmış 33">
              <a:extLst>
                <a:ext uri="{FF2B5EF4-FFF2-40B4-BE49-F238E27FC236}">
                  <a16:creationId xmlns:a16="http://schemas.microsoft.com/office/drawing/2014/main" id="{430047D9-64CD-646B-0439-EF568B204CB7}"/>
                </a:ext>
              </a:extLst>
            </p:cNvPr>
            <p:cNvSpPr/>
            <p:nvPr/>
          </p:nvSpPr>
          <p:spPr>
            <a:xfrm>
              <a:off x="8771" y="1028346"/>
              <a:ext cx="2621631" cy="1572978"/>
            </a:xfrm>
            <a:prstGeom prst="roundRect">
              <a:avLst>
                <a:gd name="adj" fmla="val 10000"/>
              </a:avLst>
            </a:prstGeom>
            <a:grpFill/>
            <a:ln>
              <a:noFill/>
            </a:ln>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tr-TR"/>
            </a:p>
          </p:txBody>
        </p:sp>
        <p:sp>
          <p:nvSpPr>
            <p:cNvPr id="35" name="Dikdörtgen: Köşeleri Yuvarlatılmış 4">
              <a:extLst>
                <a:ext uri="{FF2B5EF4-FFF2-40B4-BE49-F238E27FC236}">
                  <a16:creationId xmlns:a16="http://schemas.microsoft.com/office/drawing/2014/main" id="{9C7C02AC-EA3E-6F87-6EDF-20FD79980C82}"/>
                </a:ext>
              </a:extLst>
            </p:cNvPr>
            <p:cNvSpPr txBox="1"/>
            <p:nvPr/>
          </p:nvSpPr>
          <p:spPr>
            <a:xfrm>
              <a:off x="54842" y="1074417"/>
              <a:ext cx="2529489" cy="1480836"/>
            </a:xfrm>
            <a:prstGeom prst="rect">
              <a:avLst/>
            </a:prstGeom>
            <a:grpFill/>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tr-TR" sz="2800" b="1" kern="1200" dirty="0">
                  <a:effectLst/>
                  <a:latin typeface="Calibri" panose="020F0502020204030204" pitchFamily="34" charset="0"/>
                  <a:ea typeface="Calibri" panose="020F0502020204030204" pitchFamily="34" charset="0"/>
                  <a:cs typeface="Times New Roman" panose="02020603050405020304" pitchFamily="18" charset="0"/>
                </a:rPr>
                <a:t>Kurumsal Hafızanın Korunması</a:t>
              </a:r>
              <a:endParaRPr lang="tr-TR" sz="2800" kern="12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6" name="Grup 35">
            <a:extLst>
              <a:ext uri="{FF2B5EF4-FFF2-40B4-BE49-F238E27FC236}">
                <a16:creationId xmlns:a16="http://schemas.microsoft.com/office/drawing/2014/main" id="{1B381F50-9792-499C-543A-74D07B5BDD1D}"/>
              </a:ext>
            </a:extLst>
          </p:cNvPr>
          <p:cNvGrpSpPr/>
          <p:nvPr/>
        </p:nvGrpSpPr>
        <p:grpSpPr>
          <a:xfrm>
            <a:off x="520730" y="5255010"/>
            <a:ext cx="3096486" cy="1359864"/>
            <a:chOff x="8771" y="1028346"/>
            <a:chExt cx="2621631" cy="1572978"/>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50800" dir="5400000" algn="ctr" rotWithShape="0">
              <a:schemeClr val="tx1"/>
            </a:outerShdw>
          </a:effectLst>
        </p:grpSpPr>
        <p:sp>
          <p:nvSpPr>
            <p:cNvPr id="37" name="Dikdörtgen: Köşeleri Yuvarlatılmış 36">
              <a:extLst>
                <a:ext uri="{FF2B5EF4-FFF2-40B4-BE49-F238E27FC236}">
                  <a16:creationId xmlns:a16="http://schemas.microsoft.com/office/drawing/2014/main" id="{8A15ACC1-01CA-2D9C-F190-94C78045D205}"/>
                </a:ext>
              </a:extLst>
            </p:cNvPr>
            <p:cNvSpPr/>
            <p:nvPr/>
          </p:nvSpPr>
          <p:spPr>
            <a:xfrm>
              <a:off x="8771" y="1028346"/>
              <a:ext cx="2621631" cy="1572978"/>
            </a:xfrm>
            <a:prstGeom prst="roundRect">
              <a:avLst>
                <a:gd name="adj" fmla="val 10000"/>
              </a:avLst>
            </a:prstGeom>
            <a:grpFill/>
            <a:ln>
              <a:noFill/>
            </a:ln>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tr-TR"/>
            </a:p>
          </p:txBody>
        </p:sp>
        <p:sp>
          <p:nvSpPr>
            <p:cNvPr id="38" name="Dikdörtgen: Köşeleri Yuvarlatılmış 4">
              <a:extLst>
                <a:ext uri="{FF2B5EF4-FFF2-40B4-BE49-F238E27FC236}">
                  <a16:creationId xmlns:a16="http://schemas.microsoft.com/office/drawing/2014/main" id="{302C67B2-A959-946D-A209-AC15203ECBF7}"/>
                </a:ext>
              </a:extLst>
            </p:cNvPr>
            <p:cNvSpPr txBox="1"/>
            <p:nvPr/>
          </p:nvSpPr>
          <p:spPr>
            <a:xfrm>
              <a:off x="54842" y="1074417"/>
              <a:ext cx="2529489" cy="1480836"/>
            </a:xfrm>
            <a:prstGeom prst="rect">
              <a:avLst/>
            </a:prstGeom>
            <a:grpFill/>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tr-TR" sz="2800" b="1" dirty="0">
                  <a:latin typeface="Calibri" panose="020F0502020204030204" pitchFamily="34" charset="0"/>
                  <a:ea typeface="Calibri" panose="020F0502020204030204" pitchFamily="34" charset="0"/>
                  <a:cs typeface="Times New Roman" panose="02020603050405020304" pitchFamily="18" charset="0"/>
                </a:rPr>
                <a:t>Hesap Verebilirlik</a:t>
              </a:r>
              <a:r>
                <a:rPr lang="tr-TR" sz="2800" kern="1200" dirty="0">
                  <a:effectLst/>
                  <a:latin typeface="Calibri" panose="020F0502020204030204" pitchFamily="34" charset="0"/>
                  <a:ea typeface="Calibri" panose="020F0502020204030204" pitchFamily="34" charset="0"/>
                  <a:cs typeface="Times New Roman" panose="02020603050405020304" pitchFamily="18" charset="0"/>
                </a:rPr>
                <a:t> </a:t>
              </a:r>
            </a:p>
          </p:txBody>
        </p:sp>
      </p:grpSp>
      <p:grpSp>
        <p:nvGrpSpPr>
          <p:cNvPr id="9" name="Grup 8">
            <a:extLst>
              <a:ext uri="{FF2B5EF4-FFF2-40B4-BE49-F238E27FC236}">
                <a16:creationId xmlns:a16="http://schemas.microsoft.com/office/drawing/2014/main" id="{C1AEFB67-CD3E-7044-FFB1-DD563708F0E5}"/>
              </a:ext>
            </a:extLst>
          </p:cNvPr>
          <p:cNvGrpSpPr/>
          <p:nvPr/>
        </p:nvGrpSpPr>
        <p:grpSpPr>
          <a:xfrm>
            <a:off x="4348932" y="1541003"/>
            <a:ext cx="3149958" cy="1359864"/>
            <a:chOff x="8771" y="1028346"/>
            <a:chExt cx="2621631" cy="1572978"/>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50800" dir="5400000" algn="ctr" rotWithShape="0">
              <a:schemeClr val="tx1"/>
            </a:outerShdw>
          </a:effectLst>
        </p:grpSpPr>
        <p:sp>
          <p:nvSpPr>
            <p:cNvPr id="10" name="Dikdörtgen: Köşeleri Yuvarlatılmış 9">
              <a:extLst>
                <a:ext uri="{FF2B5EF4-FFF2-40B4-BE49-F238E27FC236}">
                  <a16:creationId xmlns:a16="http://schemas.microsoft.com/office/drawing/2014/main" id="{7A8FEE1E-A875-33DA-10AB-22BF12E1317C}"/>
                </a:ext>
              </a:extLst>
            </p:cNvPr>
            <p:cNvSpPr/>
            <p:nvPr/>
          </p:nvSpPr>
          <p:spPr>
            <a:xfrm>
              <a:off x="8771" y="1028346"/>
              <a:ext cx="2621631" cy="1572978"/>
            </a:xfrm>
            <a:prstGeom prst="roundRect">
              <a:avLst>
                <a:gd name="adj" fmla="val 10000"/>
              </a:avLst>
            </a:prstGeom>
            <a:grpFill/>
            <a:ln>
              <a:noFill/>
            </a:ln>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tr-TR"/>
            </a:p>
          </p:txBody>
        </p:sp>
        <p:sp>
          <p:nvSpPr>
            <p:cNvPr id="11" name="Dikdörtgen: Köşeleri Yuvarlatılmış 4">
              <a:extLst>
                <a:ext uri="{FF2B5EF4-FFF2-40B4-BE49-F238E27FC236}">
                  <a16:creationId xmlns:a16="http://schemas.microsoft.com/office/drawing/2014/main" id="{361AC105-2DC8-15DA-DE3B-3018B2AE089B}"/>
                </a:ext>
              </a:extLst>
            </p:cNvPr>
            <p:cNvSpPr txBox="1"/>
            <p:nvPr/>
          </p:nvSpPr>
          <p:spPr>
            <a:xfrm>
              <a:off x="54842" y="1074417"/>
              <a:ext cx="2529489" cy="1480836"/>
            </a:xfrm>
            <a:prstGeom prst="rect">
              <a:avLst/>
            </a:prstGeom>
            <a:grpFill/>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tr-TR" sz="2800" b="1" dirty="0">
                  <a:latin typeface="Calibri" panose="020F0502020204030204" pitchFamily="34" charset="0"/>
                  <a:ea typeface="Calibri" panose="020F0502020204030204" pitchFamily="34" charset="0"/>
                  <a:cs typeface="Times New Roman" panose="02020603050405020304" pitchFamily="18" charset="0"/>
                </a:rPr>
                <a:t>Ulusal ve Uluslararası Standartlar</a:t>
              </a:r>
              <a:endParaRPr lang="tr-TR" sz="2800" kern="12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Grup 11">
            <a:extLst>
              <a:ext uri="{FF2B5EF4-FFF2-40B4-BE49-F238E27FC236}">
                <a16:creationId xmlns:a16="http://schemas.microsoft.com/office/drawing/2014/main" id="{0353D993-E45E-C2A8-071E-1C5A505B7015}"/>
              </a:ext>
            </a:extLst>
          </p:cNvPr>
          <p:cNvGrpSpPr/>
          <p:nvPr/>
        </p:nvGrpSpPr>
        <p:grpSpPr>
          <a:xfrm>
            <a:off x="8147424" y="1537902"/>
            <a:ext cx="3277336" cy="1359864"/>
            <a:chOff x="8771" y="1028346"/>
            <a:chExt cx="2621631" cy="1572978"/>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3" name="Dikdörtgen: Köşeleri Yuvarlatılmış 12">
              <a:extLst>
                <a:ext uri="{FF2B5EF4-FFF2-40B4-BE49-F238E27FC236}">
                  <a16:creationId xmlns:a16="http://schemas.microsoft.com/office/drawing/2014/main" id="{D3DB3D8F-E30F-01C3-8713-CFE251190EF7}"/>
                </a:ext>
              </a:extLst>
            </p:cNvPr>
            <p:cNvSpPr/>
            <p:nvPr/>
          </p:nvSpPr>
          <p:spPr>
            <a:xfrm>
              <a:off x="8771" y="1028346"/>
              <a:ext cx="2621631" cy="1572978"/>
            </a:xfrm>
            <a:prstGeom prst="roundRect">
              <a:avLst>
                <a:gd name="adj" fmla="val 10000"/>
              </a:avLst>
            </a:prstGeom>
            <a:grpFill/>
            <a:ln>
              <a:noFill/>
            </a:ln>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tr-TR"/>
            </a:p>
          </p:txBody>
        </p:sp>
        <p:sp>
          <p:nvSpPr>
            <p:cNvPr id="14" name="Dikdörtgen: Köşeleri Yuvarlatılmış 4">
              <a:extLst>
                <a:ext uri="{FF2B5EF4-FFF2-40B4-BE49-F238E27FC236}">
                  <a16:creationId xmlns:a16="http://schemas.microsoft.com/office/drawing/2014/main" id="{C6966B3F-898D-CE9E-D0B1-71A1F9FA551F}"/>
                </a:ext>
              </a:extLst>
            </p:cNvPr>
            <p:cNvSpPr txBox="1"/>
            <p:nvPr/>
          </p:nvSpPr>
          <p:spPr>
            <a:xfrm>
              <a:off x="54842" y="1074417"/>
              <a:ext cx="2529489" cy="1480836"/>
            </a:xfrm>
            <a:prstGeom prst="rect">
              <a:avLst/>
            </a:prstGeom>
            <a:grpFill/>
            <a:ln>
              <a:noFill/>
            </a:ln>
            <a:effectLst>
              <a:outerShdw blurRad="50800" dist="50800" dir="5400000" algn="ctr" rotWithShape="0">
                <a:schemeClr val="tx1"/>
              </a:outerShdw>
            </a:effectLst>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tr-TR" sz="2800" b="1" kern="1200" dirty="0">
                  <a:effectLst/>
                  <a:latin typeface="Calibri" panose="020F0502020204030204" pitchFamily="34" charset="0"/>
                  <a:ea typeface="Calibri" panose="020F0502020204030204" pitchFamily="34" charset="0"/>
                  <a:cs typeface="Times New Roman" panose="02020603050405020304" pitchFamily="18" charset="0"/>
                </a:rPr>
                <a:t>Kurumsal İmaj ve Şeffaflık</a:t>
              </a:r>
              <a:endParaRPr lang="tr-TR" sz="2800" kern="12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 name="Grup 14">
            <a:extLst>
              <a:ext uri="{FF2B5EF4-FFF2-40B4-BE49-F238E27FC236}">
                <a16:creationId xmlns:a16="http://schemas.microsoft.com/office/drawing/2014/main" id="{91683863-E69D-723E-6C97-603AD0B8FF66}"/>
              </a:ext>
            </a:extLst>
          </p:cNvPr>
          <p:cNvGrpSpPr/>
          <p:nvPr/>
        </p:nvGrpSpPr>
        <p:grpSpPr>
          <a:xfrm>
            <a:off x="4351323" y="3418227"/>
            <a:ext cx="3190841" cy="1359864"/>
            <a:chOff x="8771" y="1028346"/>
            <a:chExt cx="2621631" cy="1572978"/>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50800" dir="5400000" algn="ctr" rotWithShape="0">
              <a:schemeClr val="tx1"/>
            </a:outerShdw>
          </a:effectLst>
        </p:grpSpPr>
        <p:sp>
          <p:nvSpPr>
            <p:cNvPr id="19" name="Dikdörtgen: Köşeleri Yuvarlatılmış 18">
              <a:extLst>
                <a:ext uri="{FF2B5EF4-FFF2-40B4-BE49-F238E27FC236}">
                  <a16:creationId xmlns:a16="http://schemas.microsoft.com/office/drawing/2014/main" id="{922C1475-FAC1-6AB6-103E-A2CF7202718A}"/>
                </a:ext>
              </a:extLst>
            </p:cNvPr>
            <p:cNvSpPr/>
            <p:nvPr/>
          </p:nvSpPr>
          <p:spPr>
            <a:xfrm>
              <a:off x="8771" y="1028346"/>
              <a:ext cx="2621631" cy="1572978"/>
            </a:xfrm>
            <a:prstGeom prst="roundRect">
              <a:avLst>
                <a:gd name="adj" fmla="val 10000"/>
              </a:avLst>
            </a:prstGeom>
            <a:grpFill/>
            <a:ln>
              <a:noFill/>
            </a:ln>
            <a:effectLst>
              <a:outerShdw blurRad="50800" dist="50800" dir="5400000" algn="ctr" rotWithShape="0">
                <a:schemeClr val="bg1"/>
              </a:outerShdw>
            </a:effectLst>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tr-TR"/>
            </a:p>
          </p:txBody>
        </p:sp>
        <p:sp>
          <p:nvSpPr>
            <p:cNvPr id="20" name="Dikdörtgen: Köşeleri Yuvarlatılmış 4">
              <a:extLst>
                <a:ext uri="{FF2B5EF4-FFF2-40B4-BE49-F238E27FC236}">
                  <a16:creationId xmlns:a16="http://schemas.microsoft.com/office/drawing/2014/main" id="{C96C4952-4A1A-C475-B0A2-E0C1DAD271AD}"/>
                </a:ext>
              </a:extLst>
            </p:cNvPr>
            <p:cNvSpPr txBox="1"/>
            <p:nvPr/>
          </p:nvSpPr>
          <p:spPr>
            <a:xfrm>
              <a:off x="54842" y="1074417"/>
              <a:ext cx="2529489" cy="1480836"/>
            </a:xfrm>
            <a:prstGeom prst="rect">
              <a:avLst/>
            </a:prstGeom>
            <a:grpFill/>
            <a:ln>
              <a:noFill/>
            </a:ln>
            <a:effectLst>
              <a:outerShdw blurRad="50800" dist="50800" dir="5400000" algn="ctr" rotWithShape="0">
                <a:schemeClr val="tx1"/>
              </a:outerShdw>
            </a:effectLst>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tr-TR" sz="2800" b="1" kern="1200" dirty="0">
                  <a:effectLst/>
                  <a:latin typeface="Calibri" panose="020F0502020204030204" pitchFamily="34" charset="0"/>
                  <a:ea typeface="Calibri" panose="020F0502020204030204" pitchFamily="34" charset="0"/>
                  <a:cs typeface="Times New Roman" panose="02020603050405020304" pitchFamily="18" charset="0"/>
                </a:rPr>
                <a:t> Organizasyonel </a:t>
              </a:r>
              <a:r>
                <a:rPr lang="tr-TR" sz="2800" b="1" dirty="0">
                  <a:latin typeface="Calibri" panose="020F0502020204030204" pitchFamily="34" charset="0"/>
                  <a:ea typeface="Calibri" panose="020F0502020204030204" pitchFamily="34" charset="0"/>
                  <a:cs typeface="Times New Roman" panose="02020603050405020304" pitchFamily="18" charset="0"/>
                </a:rPr>
                <a:t>V</a:t>
              </a:r>
              <a:r>
                <a:rPr lang="tr-TR" sz="2800" b="1" kern="1200" dirty="0">
                  <a:effectLst/>
                  <a:latin typeface="Calibri" panose="020F0502020204030204" pitchFamily="34" charset="0"/>
                  <a:ea typeface="Calibri" panose="020F0502020204030204" pitchFamily="34" charset="0"/>
                  <a:cs typeface="Times New Roman" panose="02020603050405020304" pitchFamily="18" charset="0"/>
                </a:rPr>
                <a:t>erimlilik</a:t>
              </a:r>
            </a:p>
          </p:txBody>
        </p:sp>
      </p:grpSp>
      <p:grpSp>
        <p:nvGrpSpPr>
          <p:cNvPr id="21" name="Grup 20">
            <a:extLst>
              <a:ext uri="{FF2B5EF4-FFF2-40B4-BE49-F238E27FC236}">
                <a16:creationId xmlns:a16="http://schemas.microsoft.com/office/drawing/2014/main" id="{DDEADA54-DEB3-7E5D-A695-DDBE026EB1D0}"/>
              </a:ext>
            </a:extLst>
          </p:cNvPr>
          <p:cNvGrpSpPr/>
          <p:nvPr/>
        </p:nvGrpSpPr>
        <p:grpSpPr>
          <a:xfrm>
            <a:off x="8214077" y="3428999"/>
            <a:ext cx="3268120" cy="1359864"/>
            <a:chOff x="8771" y="1028346"/>
            <a:chExt cx="2621631" cy="1572978"/>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2" name="Dikdörtgen: Köşeleri Yuvarlatılmış 21">
              <a:extLst>
                <a:ext uri="{FF2B5EF4-FFF2-40B4-BE49-F238E27FC236}">
                  <a16:creationId xmlns:a16="http://schemas.microsoft.com/office/drawing/2014/main" id="{B9EB157A-E95B-5D83-7ADE-938CD1BD5D14}"/>
                </a:ext>
              </a:extLst>
            </p:cNvPr>
            <p:cNvSpPr/>
            <p:nvPr/>
          </p:nvSpPr>
          <p:spPr>
            <a:xfrm>
              <a:off x="8771" y="1028346"/>
              <a:ext cx="2621631" cy="1572978"/>
            </a:xfrm>
            <a:prstGeom prst="roundRect">
              <a:avLst>
                <a:gd name="adj" fmla="val 10000"/>
              </a:avLst>
            </a:prstGeom>
            <a:grpFill/>
            <a:ln>
              <a:noFill/>
            </a:ln>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tr-TR"/>
            </a:p>
          </p:txBody>
        </p:sp>
        <p:sp>
          <p:nvSpPr>
            <p:cNvPr id="26" name="Dikdörtgen: Köşeleri Yuvarlatılmış 4">
              <a:extLst>
                <a:ext uri="{FF2B5EF4-FFF2-40B4-BE49-F238E27FC236}">
                  <a16:creationId xmlns:a16="http://schemas.microsoft.com/office/drawing/2014/main" id="{25B82724-3E9D-5424-C482-F6BB1C2C1FF4}"/>
                </a:ext>
              </a:extLst>
            </p:cNvPr>
            <p:cNvSpPr txBox="1"/>
            <p:nvPr/>
          </p:nvSpPr>
          <p:spPr>
            <a:xfrm>
              <a:off x="54842" y="1074417"/>
              <a:ext cx="2529489" cy="1480836"/>
            </a:xfrm>
            <a:prstGeom prst="rect">
              <a:avLst/>
            </a:prstGeom>
            <a:grpFill/>
            <a:ln>
              <a:noFill/>
            </a:ln>
            <a:effectLst>
              <a:outerShdw blurRad="50800" dist="50800" dir="5400000" algn="ctr" rotWithShape="0">
                <a:schemeClr val="tx1"/>
              </a:outerShdw>
            </a:effectLst>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tr-TR" sz="3200" b="1" kern="1200" dirty="0">
                  <a:effectLst/>
                  <a:latin typeface="Calibri" panose="020F0502020204030204" pitchFamily="34" charset="0"/>
                  <a:ea typeface="Calibri" panose="020F0502020204030204" pitchFamily="34" charset="0"/>
                  <a:cs typeface="Times New Roman" panose="02020603050405020304" pitchFamily="18" charset="0"/>
                </a:rPr>
                <a:t>Dijitalleştirme ve </a:t>
              </a:r>
              <a:r>
                <a:rPr lang="tr-TR" sz="2800" b="1" kern="1200" dirty="0">
                  <a:effectLst/>
                  <a:latin typeface="Calibri" panose="020F0502020204030204" pitchFamily="34" charset="0"/>
                  <a:ea typeface="Calibri" panose="020F0502020204030204" pitchFamily="34" charset="0"/>
                  <a:cs typeface="Times New Roman" panose="02020603050405020304" pitchFamily="18" charset="0"/>
                </a:rPr>
                <a:t>Sürdürülebilirlik</a:t>
              </a:r>
              <a:endParaRPr lang="tr-TR" sz="3200" b="1" kern="12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7" name="Grup 26">
            <a:extLst>
              <a:ext uri="{FF2B5EF4-FFF2-40B4-BE49-F238E27FC236}">
                <a16:creationId xmlns:a16="http://schemas.microsoft.com/office/drawing/2014/main" id="{688DB423-3837-175F-1EFF-137755228AAB}"/>
              </a:ext>
            </a:extLst>
          </p:cNvPr>
          <p:cNvGrpSpPr/>
          <p:nvPr/>
        </p:nvGrpSpPr>
        <p:grpSpPr>
          <a:xfrm>
            <a:off x="4369711" y="5252524"/>
            <a:ext cx="3270417" cy="1359864"/>
            <a:chOff x="8771" y="1028346"/>
            <a:chExt cx="2621631" cy="1572978"/>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50800" dir="5400000" algn="ctr" rotWithShape="0">
              <a:schemeClr val="tx1"/>
            </a:outerShdw>
          </a:effectLst>
        </p:grpSpPr>
        <p:sp>
          <p:nvSpPr>
            <p:cNvPr id="28" name="Dikdörtgen: Köşeleri Yuvarlatılmış 27">
              <a:extLst>
                <a:ext uri="{FF2B5EF4-FFF2-40B4-BE49-F238E27FC236}">
                  <a16:creationId xmlns:a16="http://schemas.microsoft.com/office/drawing/2014/main" id="{8FAE10E1-F191-EA64-3F36-9B942A668C61}"/>
                </a:ext>
              </a:extLst>
            </p:cNvPr>
            <p:cNvSpPr/>
            <p:nvPr/>
          </p:nvSpPr>
          <p:spPr>
            <a:xfrm>
              <a:off x="8771" y="1028346"/>
              <a:ext cx="2621631" cy="1572978"/>
            </a:xfrm>
            <a:prstGeom prst="roundRect">
              <a:avLst>
                <a:gd name="adj" fmla="val 10000"/>
              </a:avLst>
            </a:prstGeom>
            <a:grpFill/>
            <a:ln>
              <a:noFill/>
            </a:ln>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tr-TR"/>
            </a:p>
          </p:txBody>
        </p:sp>
        <p:sp>
          <p:nvSpPr>
            <p:cNvPr id="29" name="Dikdörtgen: Köşeleri Yuvarlatılmış 4">
              <a:extLst>
                <a:ext uri="{FF2B5EF4-FFF2-40B4-BE49-F238E27FC236}">
                  <a16:creationId xmlns:a16="http://schemas.microsoft.com/office/drawing/2014/main" id="{031E64B3-AFCF-E6BA-973F-0DF275DAF996}"/>
                </a:ext>
              </a:extLst>
            </p:cNvPr>
            <p:cNvSpPr txBox="1"/>
            <p:nvPr/>
          </p:nvSpPr>
          <p:spPr>
            <a:xfrm>
              <a:off x="54842" y="1074417"/>
              <a:ext cx="2529489" cy="1480836"/>
            </a:xfrm>
            <a:prstGeom prst="rect">
              <a:avLst/>
            </a:prstGeom>
            <a:grpFill/>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tr-TR" sz="2800" b="1" kern="1200" dirty="0">
                  <a:effectLst/>
                  <a:latin typeface="Calibri" panose="020F0502020204030204" pitchFamily="34" charset="0"/>
                  <a:ea typeface="Calibri" panose="020F0502020204030204" pitchFamily="34" charset="0"/>
                  <a:cs typeface="Times New Roman" panose="02020603050405020304" pitchFamily="18" charset="0"/>
                </a:rPr>
                <a:t>Akademik</a:t>
              </a:r>
              <a:r>
                <a:rPr lang="tr-TR" sz="2800" b="1" dirty="0">
                  <a:latin typeface="Calibri" panose="020F0502020204030204" pitchFamily="34" charset="0"/>
                  <a:ea typeface="Calibri" panose="020F0502020204030204" pitchFamily="34" charset="0"/>
                  <a:cs typeface="Times New Roman" panose="02020603050405020304" pitchFamily="18" charset="0"/>
                </a:rPr>
                <a:t> Süreçlerin Desteklenmesi</a:t>
              </a:r>
              <a:r>
                <a:rPr lang="tr-TR" sz="2800" kern="1200" dirty="0">
                  <a:effectLst/>
                  <a:latin typeface="Calibri" panose="020F0502020204030204" pitchFamily="34" charset="0"/>
                  <a:ea typeface="Calibri" panose="020F0502020204030204" pitchFamily="34" charset="0"/>
                  <a:cs typeface="Times New Roman" panose="02020603050405020304" pitchFamily="18" charset="0"/>
                </a:rPr>
                <a:t> </a:t>
              </a:r>
            </a:p>
          </p:txBody>
        </p:sp>
      </p:grpSp>
      <p:grpSp>
        <p:nvGrpSpPr>
          <p:cNvPr id="30" name="Grup 29">
            <a:extLst>
              <a:ext uri="{FF2B5EF4-FFF2-40B4-BE49-F238E27FC236}">
                <a16:creationId xmlns:a16="http://schemas.microsoft.com/office/drawing/2014/main" id="{8C5836D9-B531-80DE-C3A1-66B87183101A}"/>
              </a:ext>
            </a:extLst>
          </p:cNvPr>
          <p:cNvGrpSpPr/>
          <p:nvPr/>
        </p:nvGrpSpPr>
        <p:grpSpPr>
          <a:xfrm>
            <a:off x="8228524" y="5170063"/>
            <a:ext cx="3268120" cy="1359864"/>
            <a:chOff x="8771" y="1028346"/>
            <a:chExt cx="2621631" cy="1572978"/>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50800" dir="5400000" algn="ctr" rotWithShape="0">
              <a:schemeClr val="tx1"/>
            </a:outerShdw>
          </a:effectLst>
        </p:grpSpPr>
        <p:sp>
          <p:nvSpPr>
            <p:cNvPr id="31" name="Dikdörtgen: Köşeleri Yuvarlatılmış 30">
              <a:extLst>
                <a:ext uri="{FF2B5EF4-FFF2-40B4-BE49-F238E27FC236}">
                  <a16:creationId xmlns:a16="http://schemas.microsoft.com/office/drawing/2014/main" id="{570CA13C-5C9C-6808-0010-7B783DF95B23}"/>
                </a:ext>
              </a:extLst>
            </p:cNvPr>
            <p:cNvSpPr/>
            <p:nvPr/>
          </p:nvSpPr>
          <p:spPr>
            <a:xfrm>
              <a:off x="8771" y="1028346"/>
              <a:ext cx="2621631" cy="1572978"/>
            </a:xfrm>
            <a:prstGeom prst="roundRect">
              <a:avLst>
                <a:gd name="adj" fmla="val 10000"/>
              </a:avLst>
            </a:prstGeom>
            <a:grpFill/>
            <a:ln>
              <a:noFill/>
            </a:ln>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tr-TR"/>
            </a:p>
          </p:txBody>
        </p:sp>
        <p:sp>
          <p:nvSpPr>
            <p:cNvPr id="32" name="Dikdörtgen: Köşeleri Yuvarlatılmış 4">
              <a:extLst>
                <a:ext uri="{FF2B5EF4-FFF2-40B4-BE49-F238E27FC236}">
                  <a16:creationId xmlns:a16="http://schemas.microsoft.com/office/drawing/2014/main" id="{6E4D0D4F-E990-3DDA-FBCA-C479511B5634}"/>
                </a:ext>
              </a:extLst>
            </p:cNvPr>
            <p:cNvSpPr txBox="1"/>
            <p:nvPr/>
          </p:nvSpPr>
          <p:spPr>
            <a:xfrm>
              <a:off x="54842" y="1074417"/>
              <a:ext cx="2529489" cy="1480836"/>
            </a:xfrm>
            <a:prstGeom prst="rect">
              <a:avLst/>
            </a:prstGeom>
            <a:grpFill/>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tr-TR" sz="2800" b="1" kern="1200" dirty="0">
                  <a:effectLst/>
                  <a:latin typeface="Calibri" panose="020F0502020204030204" pitchFamily="34" charset="0"/>
                  <a:ea typeface="Calibri" panose="020F0502020204030204" pitchFamily="34" charset="0"/>
                  <a:cs typeface="Times New Roman" panose="02020603050405020304" pitchFamily="18" charset="0"/>
                </a:rPr>
                <a:t>Risk ve Kriz Yönetimi</a:t>
              </a:r>
              <a:r>
                <a:rPr lang="tr-TR" sz="2800" kern="1200" dirty="0">
                  <a:effectLst/>
                  <a:latin typeface="Calibri" panose="020F0502020204030204" pitchFamily="34" charset="0"/>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905624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11F6-ACBC-CFB2-C608-C21E9A709EF5}"/>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ECE0F0C1-C90F-41A3-EA9A-DB0C4446D6CA}"/>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E18BEC85-269B-FE6A-C2ED-CFDF27EA2BB4}"/>
              </a:ext>
            </a:extLst>
          </p:cNvPr>
          <p:cNvSpPr>
            <a:spLocks noGrp="1"/>
          </p:cNvSpPr>
          <p:nvPr>
            <p:ph type="title"/>
          </p:nvPr>
        </p:nvSpPr>
        <p:spPr>
          <a:xfrm>
            <a:off x="441960" y="90805"/>
            <a:ext cx="10515600" cy="498475"/>
          </a:xfrm>
          <a:effectLst>
            <a:glow rad="228600">
              <a:schemeClr val="accent5">
                <a:satMod val="175000"/>
                <a:alpha val="40000"/>
              </a:schemeClr>
            </a:glow>
            <a:outerShdw blurRad="50800" dist="50800" dir="5400000" algn="ctr" rotWithShape="0">
              <a:schemeClr val="tx2">
                <a:lumMod val="75000"/>
              </a:schemeClr>
            </a:outerShdw>
          </a:effectLst>
        </p:spPr>
        <p:txBody>
          <a:bodyPr>
            <a:normAutofit fontScale="90000"/>
          </a:bodyPr>
          <a:lstStyle/>
          <a:p>
            <a:pPr algn="ctr"/>
            <a:r>
              <a:rPr lang="tr-TR" sz="3600" b="1" dirty="0">
                <a:hlinkClick r:id="rId3"/>
              </a:rPr>
              <a:t>DOSYA /KLASÖR ETİKETİ</a:t>
            </a:r>
            <a:endParaRPr lang="tr-TR" sz="3600" b="1" dirty="0"/>
          </a:p>
        </p:txBody>
      </p:sp>
      <p:pic>
        <p:nvPicPr>
          <p:cNvPr id="4" name="Resim 3">
            <a:extLst>
              <a:ext uri="{FF2B5EF4-FFF2-40B4-BE49-F238E27FC236}">
                <a16:creationId xmlns:a16="http://schemas.microsoft.com/office/drawing/2014/main" id="{F560551A-8551-205A-3916-FED2E621BFA2}"/>
              </a:ext>
            </a:extLst>
          </p:cNvPr>
          <p:cNvPicPr>
            <a:picLocks noChangeAspect="1"/>
          </p:cNvPicPr>
          <p:nvPr/>
        </p:nvPicPr>
        <p:blipFill>
          <a:blip r:embed="rId4"/>
          <a:stretch>
            <a:fillRect/>
          </a:stretch>
        </p:blipFill>
        <p:spPr>
          <a:xfrm>
            <a:off x="2682240" y="822960"/>
            <a:ext cx="7325359" cy="5781040"/>
          </a:xfrm>
          <a:prstGeom prst="rect">
            <a:avLst/>
          </a:prstGeom>
          <a:effectLst>
            <a:innerShdw blurRad="114300">
              <a:prstClr val="black"/>
            </a:innerShdw>
          </a:effectLst>
        </p:spPr>
      </p:pic>
    </p:spTree>
    <p:extLst>
      <p:ext uri="{BB962C8B-B14F-4D97-AF65-F5344CB8AC3E}">
        <p14:creationId xmlns:p14="http://schemas.microsoft.com/office/powerpoint/2010/main" val="4192317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581EC-F205-12D6-927F-78ECE9386F5B}"/>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69078A21-B96A-37F2-CEF6-D9B5E3427E3A}"/>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6515E2D4-2E89-32DD-83DA-E7C2214483FF}"/>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hlinkClick r:id="rId3"/>
              </a:rPr>
              <a:t>DOSYA /KLASÖR İÇERİK LİSTESİ</a:t>
            </a:r>
            <a:endParaRPr lang="tr-TR" sz="3600" b="1" dirty="0"/>
          </a:p>
        </p:txBody>
      </p:sp>
      <p:pic>
        <p:nvPicPr>
          <p:cNvPr id="6" name="Resim 5">
            <a:extLst>
              <a:ext uri="{FF2B5EF4-FFF2-40B4-BE49-F238E27FC236}">
                <a16:creationId xmlns:a16="http://schemas.microsoft.com/office/drawing/2014/main" id="{79483676-9566-4E27-DFDC-7D0BDAC16EFC}"/>
              </a:ext>
            </a:extLst>
          </p:cNvPr>
          <p:cNvPicPr>
            <a:picLocks noChangeAspect="1"/>
          </p:cNvPicPr>
          <p:nvPr/>
        </p:nvPicPr>
        <p:blipFill>
          <a:blip r:embed="rId4"/>
          <a:stretch>
            <a:fillRect/>
          </a:stretch>
        </p:blipFill>
        <p:spPr>
          <a:xfrm>
            <a:off x="1996110" y="1524204"/>
            <a:ext cx="8031809" cy="4968671"/>
          </a:xfrm>
          <a:prstGeom prst="rect">
            <a:avLst/>
          </a:prstGeom>
          <a:effectLst>
            <a:innerShdw blurRad="114300">
              <a:prstClr val="black"/>
            </a:innerShdw>
          </a:effectLst>
        </p:spPr>
      </p:pic>
    </p:spTree>
    <p:extLst>
      <p:ext uri="{BB962C8B-B14F-4D97-AF65-F5344CB8AC3E}">
        <p14:creationId xmlns:p14="http://schemas.microsoft.com/office/powerpoint/2010/main" val="1241071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9902E-35B5-9B48-4A89-E8C12055FC00}"/>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F916B6FD-4534-CFDA-E3A7-5218A3D8C357}"/>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FBCF53D5-2FAB-BE0F-E9E8-5F262A3BBDC1}"/>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AYIKLAMA VE İMHA</a:t>
            </a:r>
          </a:p>
        </p:txBody>
      </p:sp>
      <p:sp>
        <p:nvSpPr>
          <p:cNvPr id="7" name="Metin kutusu 6">
            <a:extLst>
              <a:ext uri="{FF2B5EF4-FFF2-40B4-BE49-F238E27FC236}">
                <a16:creationId xmlns:a16="http://schemas.microsoft.com/office/drawing/2014/main" id="{F89B999E-845A-1C5F-2610-68F3F9C1547A}"/>
              </a:ext>
            </a:extLst>
          </p:cNvPr>
          <p:cNvSpPr txBox="1"/>
          <p:nvPr/>
        </p:nvSpPr>
        <p:spPr>
          <a:xfrm>
            <a:off x="1330960" y="4815840"/>
            <a:ext cx="10170160" cy="1477328"/>
          </a:xfrm>
          <a:prstGeom prst="rect">
            <a:avLst/>
          </a:prstGeom>
          <a:noFill/>
        </p:spPr>
        <p:txBody>
          <a:bodyPr wrap="square" rtlCol="0">
            <a:spAutoFit/>
          </a:bodyPr>
          <a:lstStyle/>
          <a:p>
            <a:r>
              <a:rPr lang="tr-TR" b="1" dirty="0"/>
              <a:t>Ayıklama ve İmha İşlemleri hem elektronik hem de fiziki ortamda yapılmalıdır</a:t>
            </a:r>
            <a:r>
              <a:rPr lang="tr-TR" dirty="0"/>
              <a:t>.</a:t>
            </a:r>
          </a:p>
          <a:p>
            <a:endParaRPr lang="tr-TR" dirty="0"/>
          </a:p>
          <a:p>
            <a:r>
              <a:rPr lang="tr-TR" b="1" dirty="0">
                <a:solidFill>
                  <a:srgbClr val="C00000"/>
                </a:solidFill>
              </a:rPr>
              <a:t>Uyarı</a:t>
            </a:r>
            <a:r>
              <a:rPr lang="tr-TR" dirty="0">
                <a:solidFill>
                  <a:srgbClr val="C00000"/>
                </a:solidFill>
              </a:rPr>
              <a:t>: </a:t>
            </a:r>
            <a:r>
              <a:rPr lang="tr-TR" b="1" dirty="0"/>
              <a:t>Elektronik belgeleri de içeren doğrudan tasfiye, kullanıcı hataları nedeniyle ve dosya yapılarının oluşumu gereği sürecin sağlıklı işlediğinden emin olununcaya kadar tercih edilmemelidir.</a:t>
            </a:r>
            <a:endParaRPr lang="tr-TR" b="1" dirty="0">
              <a:solidFill>
                <a:srgbClr val="C00000"/>
              </a:solidFill>
            </a:endParaRPr>
          </a:p>
        </p:txBody>
      </p:sp>
      <p:pic>
        <p:nvPicPr>
          <p:cNvPr id="9" name="Resim 8">
            <a:extLst>
              <a:ext uri="{FF2B5EF4-FFF2-40B4-BE49-F238E27FC236}">
                <a16:creationId xmlns:a16="http://schemas.microsoft.com/office/drawing/2014/main" id="{AD6F66CB-2E17-8248-618A-18F174E9C042}"/>
              </a:ext>
            </a:extLst>
          </p:cNvPr>
          <p:cNvPicPr>
            <a:picLocks noChangeAspect="1"/>
          </p:cNvPicPr>
          <p:nvPr/>
        </p:nvPicPr>
        <p:blipFill>
          <a:blip r:embed="rId3"/>
          <a:stretch>
            <a:fillRect/>
          </a:stretch>
        </p:blipFill>
        <p:spPr>
          <a:xfrm>
            <a:off x="2293290" y="2495469"/>
            <a:ext cx="7605419" cy="1867062"/>
          </a:xfrm>
          <a:prstGeom prst="rect">
            <a:avLst/>
          </a:prstGeom>
        </p:spPr>
      </p:pic>
      <p:pic>
        <p:nvPicPr>
          <p:cNvPr id="11" name="Resim 10">
            <a:extLst>
              <a:ext uri="{FF2B5EF4-FFF2-40B4-BE49-F238E27FC236}">
                <a16:creationId xmlns:a16="http://schemas.microsoft.com/office/drawing/2014/main" id="{5DC1BA58-A967-C236-05B9-425A8A1C0B12}"/>
              </a:ext>
            </a:extLst>
          </p:cNvPr>
          <p:cNvPicPr>
            <a:picLocks noChangeAspect="1"/>
          </p:cNvPicPr>
          <p:nvPr/>
        </p:nvPicPr>
        <p:blipFill>
          <a:blip r:embed="rId3"/>
          <a:stretch>
            <a:fillRect/>
          </a:stretch>
        </p:blipFill>
        <p:spPr>
          <a:xfrm>
            <a:off x="2293290" y="2042160"/>
            <a:ext cx="8227226" cy="2470846"/>
          </a:xfrm>
          <a:prstGeom prst="rect">
            <a:avLst/>
          </a:prstGeom>
        </p:spPr>
      </p:pic>
    </p:spTree>
    <p:extLst>
      <p:ext uri="{BB962C8B-B14F-4D97-AF65-F5344CB8AC3E}">
        <p14:creationId xmlns:p14="http://schemas.microsoft.com/office/powerpoint/2010/main" val="1349618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D1AD1-6930-F222-8A5E-A8B6869DB19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1EF1C1B2-7420-7C22-5ABA-A1A0C5EA4509}"/>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0D94599B-4EC4-527C-B28C-D8C05611EC9B}"/>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AYIKLAMA VE İMHA</a:t>
            </a:r>
          </a:p>
        </p:txBody>
      </p:sp>
      <p:sp>
        <p:nvSpPr>
          <p:cNvPr id="3" name="Metin kutusu 2">
            <a:extLst>
              <a:ext uri="{FF2B5EF4-FFF2-40B4-BE49-F238E27FC236}">
                <a16:creationId xmlns:a16="http://schemas.microsoft.com/office/drawing/2014/main" id="{7B0958B8-AF8F-1E65-4A4E-C3843DC5F901}"/>
              </a:ext>
            </a:extLst>
          </p:cNvPr>
          <p:cNvSpPr txBox="1"/>
          <p:nvPr/>
        </p:nvSpPr>
        <p:spPr>
          <a:xfrm>
            <a:off x="3569140" y="1690688"/>
            <a:ext cx="4633000" cy="461665"/>
          </a:xfrm>
          <a:prstGeom prst="rect">
            <a:avLst/>
          </a:prstGeom>
          <a:noFill/>
        </p:spPr>
        <p:txBody>
          <a:bodyPr wrap="none" rtlCol="0">
            <a:spAutoFit/>
          </a:bodyPr>
          <a:lstStyle/>
          <a:p>
            <a:pPr algn="ctr"/>
            <a:r>
              <a:rPr lang="tr-TR" sz="2400" b="1" dirty="0">
                <a:solidFill>
                  <a:srgbClr val="C00000"/>
                </a:solidFill>
              </a:rPr>
              <a:t>Ayıklama ve İmha Komisyonu</a:t>
            </a:r>
          </a:p>
        </p:txBody>
      </p:sp>
      <p:pic>
        <p:nvPicPr>
          <p:cNvPr id="12" name="Resim 11">
            <a:extLst>
              <a:ext uri="{FF2B5EF4-FFF2-40B4-BE49-F238E27FC236}">
                <a16:creationId xmlns:a16="http://schemas.microsoft.com/office/drawing/2014/main" id="{2D88840A-54F8-FCB4-0FF7-ADB444C3CB19}"/>
              </a:ext>
            </a:extLst>
          </p:cNvPr>
          <p:cNvPicPr>
            <a:picLocks noChangeAspect="1"/>
          </p:cNvPicPr>
          <p:nvPr/>
        </p:nvPicPr>
        <p:blipFill>
          <a:blip r:embed="rId3"/>
          <a:stretch>
            <a:fillRect/>
          </a:stretch>
        </p:blipFill>
        <p:spPr>
          <a:xfrm>
            <a:off x="1204782" y="2491661"/>
            <a:ext cx="10100554" cy="2903299"/>
          </a:xfrm>
          <a:prstGeom prst="rect">
            <a:avLst/>
          </a:prstGeom>
        </p:spPr>
      </p:pic>
    </p:spTree>
    <p:extLst>
      <p:ext uri="{BB962C8B-B14F-4D97-AF65-F5344CB8AC3E}">
        <p14:creationId xmlns:p14="http://schemas.microsoft.com/office/powerpoint/2010/main" val="3231084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7E40D-1ECA-536F-9BFA-4417D522D4D7}"/>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F59FBD3E-48DB-B313-45DC-1632F049459A}"/>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E6382D7A-B53C-8225-63AA-77F6E8CA669E}"/>
              </a:ext>
            </a:extLst>
          </p:cNvPr>
          <p:cNvSpPr>
            <a:spLocks noGrp="1"/>
          </p:cNvSpPr>
          <p:nvPr>
            <p:ph type="title"/>
          </p:nvPr>
        </p:nvSpPr>
        <p:spPr>
          <a:xfrm>
            <a:off x="492760" y="314325"/>
            <a:ext cx="10515600" cy="691515"/>
          </a:xfrm>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 </a:t>
            </a:r>
            <a:r>
              <a:rPr lang="tr-TR" sz="3600" b="1" dirty="0">
                <a:hlinkClick r:id="rId3"/>
              </a:rPr>
              <a:t>Ayıklama ve İmha İşlemleri İş Akışı</a:t>
            </a:r>
            <a:endParaRPr lang="tr-TR" sz="3600" b="1" dirty="0"/>
          </a:p>
        </p:txBody>
      </p:sp>
      <p:pic>
        <p:nvPicPr>
          <p:cNvPr id="6" name="Resim 5">
            <a:extLst>
              <a:ext uri="{FF2B5EF4-FFF2-40B4-BE49-F238E27FC236}">
                <a16:creationId xmlns:a16="http://schemas.microsoft.com/office/drawing/2014/main" id="{9E6696DD-5619-6433-27CE-CC0F08FDA920}"/>
              </a:ext>
            </a:extLst>
          </p:cNvPr>
          <p:cNvPicPr>
            <a:picLocks noChangeAspect="1"/>
          </p:cNvPicPr>
          <p:nvPr/>
        </p:nvPicPr>
        <p:blipFill>
          <a:blip r:embed="rId4"/>
          <a:stretch>
            <a:fillRect/>
          </a:stretch>
        </p:blipFill>
        <p:spPr>
          <a:xfrm>
            <a:off x="986752" y="1089814"/>
            <a:ext cx="10044030" cy="5540220"/>
          </a:xfrm>
          <a:prstGeom prst="rect">
            <a:avLst/>
          </a:prstGeom>
          <a:effectLst>
            <a:innerShdw blurRad="114300">
              <a:prstClr val="black"/>
            </a:innerShdw>
          </a:effectLst>
        </p:spPr>
      </p:pic>
    </p:spTree>
    <p:extLst>
      <p:ext uri="{BB962C8B-B14F-4D97-AF65-F5344CB8AC3E}">
        <p14:creationId xmlns:p14="http://schemas.microsoft.com/office/powerpoint/2010/main" val="476708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F7E999-B420-DD0C-788F-4874FE373A4D}"/>
              </a:ext>
            </a:extLst>
          </p:cNvPr>
          <p:cNvSpPr>
            <a:spLocks noGrp="1"/>
          </p:cNvSpPr>
          <p:nvPr>
            <p:ph type="title"/>
          </p:nvPr>
        </p:nvSpPr>
        <p:spPr/>
        <p:txBody>
          <a:bodyPr/>
          <a:lstStyle/>
          <a:p>
            <a:pPr algn="ctr"/>
            <a:r>
              <a:rPr lang="tr-TR" b="1" dirty="0"/>
              <a:t>İmha Listesi</a:t>
            </a:r>
          </a:p>
        </p:txBody>
      </p:sp>
      <p:pic>
        <p:nvPicPr>
          <p:cNvPr id="5" name="Resim 4">
            <a:extLst>
              <a:ext uri="{FF2B5EF4-FFF2-40B4-BE49-F238E27FC236}">
                <a16:creationId xmlns:a16="http://schemas.microsoft.com/office/drawing/2014/main" id="{9AC50358-6BA9-6C88-4E3A-27B379B5F507}"/>
              </a:ext>
            </a:extLst>
          </p:cNvPr>
          <p:cNvPicPr>
            <a:picLocks noChangeAspect="1"/>
          </p:cNvPicPr>
          <p:nvPr/>
        </p:nvPicPr>
        <p:blipFill>
          <a:blip r:embed="rId2"/>
          <a:stretch>
            <a:fillRect/>
          </a:stretch>
        </p:blipFill>
        <p:spPr>
          <a:xfrm>
            <a:off x="1104012" y="1428285"/>
            <a:ext cx="10249788" cy="4686706"/>
          </a:xfrm>
          <a:prstGeom prst="rect">
            <a:avLst/>
          </a:prstGeom>
          <a:effectLst>
            <a:innerShdw blurRad="114300">
              <a:prstClr val="black"/>
            </a:innerShdw>
          </a:effectLst>
        </p:spPr>
      </p:pic>
    </p:spTree>
    <p:extLst>
      <p:ext uri="{BB962C8B-B14F-4D97-AF65-F5344CB8AC3E}">
        <p14:creationId xmlns:p14="http://schemas.microsoft.com/office/powerpoint/2010/main" val="1213844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4518D-EB02-4EB7-1E67-860919D333F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CAC1DAA-DCF0-82C3-45D1-57931D687E4F}"/>
              </a:ext>
            </a:extLst>
          </p:cNvPr>
          <p:cNvSpPr>
            <a:spLocks noGrp="1"/>
          </p:cNvSpPr>
          <p:nvPr>
            <p:ph type="title"/>
          </p:nvPr>
        </p:nvSpPr>
        <p:spPr>
          <a:xfrm>
            <a:off x="838200" y="365125"/>
            <a:ext cx="10515600" cy="81915"/>
          </a:xfrm>
        </p:spPr>
        <p:txBody>
          <a:bodyPr>
            <a:normAutofit fontScale="90000"/>
          </a:bodyPr>
          <a:lstStyle/>
          <a:p>
            <a:pPr algn="ctr"/>
            <a:r>
              <a:rPr lang="tr-TR" b="1" dirty="0">
                <a:hlinkClick r:id="rId2"/>
              </a:rPr>
              <a:t>İmha Tutanağı</a:t>
            </a:r>
            <a:endParaRPr lang="tr-TR" b="1" dirty="0"/>
          </a:p>
        </p:txBody>
      </p:sp>
      <p:pic>
        <p:nvPicPr>
          <p:cNvPr id="4" name="Resim 3">
            <a:extLst>
              <a:ext uri="{FF2B5EF4-FFF2-40B4-BE49-F238E27FC236}">
                <a16:creationId xmlns:a16="http://schemas.microsoft.com/office/drawing/2014/main" id="{4B6D0E94-A15B-D76A-3837-F54924A01BEC}"/>
              </a:ext>
            </a:extLst>
          </p:cNvPr>
          <p:cNvPicPr>
            <a:picLocks noChangeAspect="1"/>
          </p:cNvPicPr>
          <p:nvPr/>
        </p:nvPicPr>
        <p:blipFill>
          <a:blip r:embed="rId3"/>
          <a:stretch>
            <a:fillRect/>
          </a:stretch>
        </p:blipFill>
        <p:spPr>
          <a:xfrm>
            <a:off x="2788648" y="865667"/>
            <a:ext cx="6660151" cy="5823570"/>
          </a:xfrm>
          <a:prstGeom prst="rect">
            <a:avLst/>
          </a:prstGeom>
          <a:effectLst>
            <a:innerShdw blurRad="114300">
              <a:prstClr val="black"/>
            </a:innerShdw>
          </a:effectLst>
        </p:spPr>
      </p:pic>
    </p:spTree>
    <p:extLst>
      <p:ext uri="{BB962C8B-B14F-4D97-AF65-F5344CB8AC3E}">
        <p14:creationId xmlns:p14="http://schemas.microsoft.com/office/powerpoint/2010/main" val="1316302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E8DBA-E51B-3258-A812-61A18B05152B}"/>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20755A36-5802-3067-F4F7-CDE8F1C6CA2E}"/>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5B976EB2-E381-2378-A2D0-517755067847}"/>
              </a:ext>
            </a:extLst>
          </p:cNvPr>
          <p:cNvSpPr>
            <a:spLocks noGrp="1"/>
          </p:cNvSpPr>
          <p:nvPr>
            <p:ph type="title"/>
          </p:nvPr>
        </p:nvSpPr>
        <p:spPr>
          <a:xfrm>
            <a:off x="762000" y="226514"/>
            <a:ext cx="10515600" cy="561355"/>
          </a:xfrm>
          <a:effectLst>
            <a:glow rad="228600">
              <a:schemeClr val="accent5">
                <a:satMod val="175000"/>
                <a:alpha val="40000"/>
              </a:schemeClr>
            </a:glow>
            <a:outerShdw blurRad="50800" dist="50800" dir="5400000" algn="ctr" rotWithShape="0">
              <a:schemeClr val="tx2">
                <a:lumMod val="75000"/>
              </a:schemeClr>
            </a:outerShdw>
          </a:effectLst>
        </p:spPr>
        <p:txBody>
          <a:bodyPr>
            <a:normAutofit fontScale="90000"/>
          </a:bodyPr>
          <a:lstStyle/>
          <a:p>
            <a:pPr algn="ctr"/>
            <a:r>
              <a:rPr lang="tr-TR" sz="3600" b="1" dirty="0"/>
              <a:t>BİRİM ARŞİVLERİ</a:t>
            </a:r>
          </a:p>
        </p:txBody>
      </p:sp>
      <p:sp>
        <p:nvSpPr>
          <p:cNvPr id="3" name="Metin kutusu 2">
            <a:extLst>
              <a:ext uri="{FF2B5EF4-FFF2-40B4-BE49-F238E27FC236}">
                <a16:creationId xmlns:a16="http://schemas.microsoft.com/office/drawing/2014/main" id="{0AE90B72-07E5-9613-D03D-2F5B7AF73F41}"/>
              </a:ext>
            </a:extLst>
          </p:cNvPr>
          <p:cNvSpPr txBox="1"/>
          <p:nvPr/>
        </p:nvSpPr>
        <p:spPr>
          <a:xfrm>
            <a:off x="953729" y="4795473"/>
            <a:ext cx="10323871" cy="1938992"/>
          </a:xfrm>
          <a:prstGeom prst="rect">
            <a:avLst/>
          </a:prstGeom>
          <a:noFill/>
        </p:spPr>
        <p:txBody>
          <a:bodyPr wrap="square" rtlCol="0">
            <a:spAutoFit/>
          </a:bodyPr>
          <a:lstStyle/>
          <a:p>
            <a:pPr algn="just"/>
            <a:r>
              <a:rPr lang="tr-TR" sz="2400" b="1" dirty="0">
                <a:solidFill>
                  <a:srgbClr val="FF0000"/>
                </a:solidFill>
              </a:rPr>
              <a:t>Birim arşivi, </a:t>
            </a:r>
            <a:r>
              <a:rPr lang="tr-TR" sz="2400" b="1" dirty="0"/>
              <a:t>kurumun farklı birimlerinin kendi iş ve işlemleri sonucunda oluşan belgeleri belirli bir süre saklamak ve düzenlemek üzere oluşturulan arşivdir. Birim arşivlerinde, birimin günlük faaliyetlerinde kullanılan veya süreçleri devam eden belgeler saklanır. </a:t>
            </a:r>
          </a:p>
        </p:txBody>
      </p:sp>
      <p:pic>
        <p:nvPicPr>
          <p:cNvPr id="7" name="Resim 6">
            <a:extLst>
              <a:ext uri="{FF2B5EF4-FFF2-40B4-BE49-F238E27FC236}">
                <a16:creationId xmlns:a16="http://schemas.microsoft.com/office/drawing/2014/main" id="{2E20E75B-8309-2A9B-A119-7672F9F1E10C}"/>
              </a:ext>
            </a:extLst>
          </p:cNvPr>
          <p:cNvPicPr>
            <a:picLocks noChangeAspect="1"/>
          </p:cNvPicPr>
          <p:nvPr/>
        </p:nvPicPr>
        <p:blipFill>
          <a:blip r:embed="rId3"/>
          <a:stretch>
            <a:fillRect/>
          </a:stretch>
        </p:blipFill>
        <p:spPr>
          <a:xfrm>
            <a:off x="1504335" y="968761"/>
            <a:ext cx="8721213" cy="3180452"/>
          </a:xfrm>
          <a:prstGeom prst="rect">
            <a:avLst/>
          </a:prstGeom>
          <a:effectLst>
            <a:innerShdw blurRad="114300">
              <a:prstClr val="black"/>
            </a:innerShdw>
          </a:effectLst>
        </p:spPr>
      </p:pic>
    </p:spTree>
    <p:extLst>
      <p:ext uri="{BB962C8B-B14F-4D97-AF65-F5344CB8AC3E}">
        <p14:creationId xmlns:p14="http://schemas.microsoft.com/office/powerpoint/2010/main" val="2663892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8F2E7-373D-4034-4279-0A01685A2CBB}"/>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D3A88DAF-08DA-7B31-71B9-52F945F7E98D}"/>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BE18DFF3-D201-4EFE-407A-CBD64AA748BC}"/>
              </a:ext>
            </a:extLst>
          </p:cNvPr>
          <p:cNvSpPr>
            <a:spLocks noGrp="1"/>
          </p:cNvSpPr>
          <p:nvPr>
            <p:ph type="title"/>
          </p:nvPr>
        </p:nvSpPr>
        <p:spPr>
          <a:xfrm>
            <a:off x="492760" y="171714"/>
            <a:ext cx="10515600" cy="755662"/>
          </a:xfrm>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BİRİM ARŞİVLERİ</a:t>
            </a:r>
          </a:p>
        </p:txBody>
      </p:sp>
      <p:pic>
        <p:nvPicPr>
          <p:cNvPr id="6" name="Resim 5">
            <a:extLst>
              <a:ext uri="{FF2B5EF4-FFF2-40B4-BE49-F238E27FC236}">
                <a16:creationId xmlns:a16="http://schemas.microsoft.com/office/drawing/2014/main" id="{2458091E-292F-91A4-F2C5-FC9A5B75DC73}"/>
              </a:ext>
            </a:extLst>
          </p:cNvPr>
          <p:cNvPicPr>
            <a:picLocks noChangeAspect="1"/>
          </p:cNvPicPr>
          <p:nvPr/>
        </p:nvPicPr>
        <p:blipFill>
          <a:blip r:embed="rId3"/>
          <a:stretch>
            <a:fillRect/>
          </a:stretch>
        </p:blipFill>
        <p:spPr>
          <a:xfrm>
            <a:off x="100520" y="1371421"/>
            <a:ext cx="7529212" cy="4521379"/>
          </a:xfrm>
          <a:prstGeom prst="rect">
            <a:avLst/>
          </a:prstGeom>
          <a:effectLst>
            <a:innerShdw blurRad="114300">
              <a:prstClr val="black"/>
            </a:innerShdw>
          </a:effectLst>
        </p:spPr>
      </p:pic>
      <p:sp>
        <p:nvSpPr>
          <p:cNvPr id="8" name="Metin kutusu 7">
            <a:extLst>
              <a:ext uri="{FF2B5EF4-FFF2-40B4-BE49-F238E27FC236}">
                <a16:creationId xmlns:a16="http://schemas.microsoft.com/office/drawing/2014/main" id="{F2F6B84A-B86A-D841-8CE3-C912A0F1FDDF}"/>
              </a:ext>
            </a:extLst>
          </p:cNvPr>
          <p:cNvSpPr txBox="1"/>
          <p:nvPr/>
        </p:nvSpPr>
        <p:spPr>
          <a:xfrm>
            <a:off x="8491760" y="1720840"/>
            <a:ext cx="3230880" cy="3416320"/>
          </a:xfrm>
          <a:prstGeom prst="rect">
            <a:avLst/>
          </a:prstGeom>
          <a:noFill/>
        </p:spPr>
        <p:txBody>
          <a:bodyPr wrap="square" rtlCol="0">
            <a:spAutoFit/>
          </a:bodyPr>
          <a:lstStyle/>
          <a:p>
            <a:pPr algn="just"/>
            <a:r>
              <a:rPr lang="tr-TR" sz="2400" b="1" dirty="0"/>
              <a:t>Depo, raf blokları ve raflar için yerleşim planı hazırlanmalı; materyal, aidiyeti ve yerlerine göre hazırlanmış olan yerleşim planına göre depolara yerleştirilmelidir.</a:t>
            </a:r>
          </a:p>
        </p:txBody>
      </p:sp>
      <p:sp>
        <p:nvSpPr>
          <p:cNvPr id="9" name="Ok: Sağ 8">
            <a:extLst>
              <a:ext uri="{FF2B5EF4-FFF2-40B4-BE49-F238E27FC236}">
                <a16:creationId xmlns:a16="http://schemas.microsoft.com/office/drawing/2014/main" id="{34E40141-1BD0-562A-8E31-4947A726F3DF}"/>
              </a:ext>
            </a:extLst>
          </p:cNvPr>
          <p:cNvSpPr/>
          <p:nvPr/>
        </p:nvSpPr>
        <p:spPr>
          <a:xfrm>
            <a:off x="7934960" y="3053080"/>
            <a:ext cx="556800" cy="3759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38194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CB5BE-914B-9156-2C6D-ABA6D674265C}"/>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62E57113-ABA1-B75B-7369-70663402BA52}"/>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99BD765F-74FA-81F7-D926-92E99464DDA2}"/>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EĞİTİMİN AMACI ve HEDEFLERİ</a:t>
            </a:r>
          </a:p>
        </p:txBody>
      </p:sp>
      <p:sp>
        <p:nvSpPr>
          <p:cNvPr id="3" name="Metin kutusu 2">
            <a:extLst>
              <a:ext uri="{FF2B5EF4-FFF2-40B4-BE49-F238E27FC236}">
                <a16:creationId xmlns:a16="http://schemas.microsoft.com/office/drawing/2014/main" id="{283E6AB0-4AAC-40B2-765C-8A2D2EB504EA}"/>
              </a:ext>
            </a:extLst>
          </p:cNvPr>
          <p:cNvSpPr txBox="1"/>
          <p:nvPr/>
        </p:nvSpPr>
        <p:spPr>
          <a:xfrm>
            <a:off x="1229360" y="2448560"/>
            <a:ext cx="10241280" cy="2062103"/>
          </a:xfrm>
          <a:prstGeom prst="rect">
            <a:avLst/>
          </a:prstGeom>
          <a:noFill/>
        </p:spPr>
        <p:txBody>
          <a:bodyPr wrap="square" rtlCol="0">
            <a:spAutoFit/>
          </a:bodyPr>
          <a:lstStyle/>
          <a:p>
            <a:pPr marL="457200" indent="-457200">
              <a:buFont typeface="Arial" panose="020B0604020202020204" pitchFamily="34" charset="0"/>
              <a:buChar char="•"/>
            </a:pPr>
            <a:r>
              <a:rPr lang="tr-TR" sz="3200" b="1" dirty="0"/>
              <a:t>Belge yönetimi ve arşiv süreçlerinin uygulamalarını aktarmak</a:t>
            </a:r>
            <a:r>
              <a:rPr lang="tr-TR" sz="3200" dirty="0"/>
              <a:t>.</a:t>
            </a:r>
          </a:p>
          <a:p>
            <a:pPr marL="457200" indent="-457200">
              <a:buFont typeface="Arial" panose="020B0604020202020204" pitchFamily="34" charset="0"/>
              <a:buChar char="•"/>
            </a:pPr>
            <a:r>
              <a:rPr lang="nn-NO" sz="3200" b="1" dirty="0"/>
              <a:t>Kurumsal belge yönetim sistem</a:t>
            </a:r>
            <a:r>
              <a:rPr lang="tr-TR" sz="3200" b="1" dirty="0"/>
              <a:t>inin </a:t>
            </a:r>
            <a:r>
              <a:rPr lang="nn-NO" sz="3200" b="1" dirty="0"/>
              <a:t> geliştirilmesine katkı sağlamak.</a:t>
            </a:r>
            <a:endParaRPr lang="tr-TR"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Metin kutusu 3">
            <a:extLst>
              <a:ext uri="{FF2B5EF4-FFF2-40B4-BE49-F238E27FC236}">
                <a16:creationId xmlns:a16="http://schemas.microsoft.com/office/drawing/2014/main" id="{68719E85-A9EE-B948-C5BB-4BA0E1B609CC}"/>
              </a:ext>
            </a:extLst>
          </p:cNvPr>
          <p:cNvSpPr txBox="1"/>
          <p:nvPr/>
        </p:nvSpPr>
        <p:spPr>
          <a:xfrm>
            <a:off x="5558504" y="1925340"/>
            <a:ext cx="1255472" cy="523220"/>
          </a:xfrm>
          <a:prstGeom prst="rect">
            <a:avLst/>
          </a:prstGeom>
          <a:noFill/>
        </p:spPr>
        <p:txBody>
          <a:bodyPr wrap="none" rtlCol="0">
            <a:spAutoFit/>
          </a:bodyPr>
          <a:lstStyle/>
          <a:p>
            <a:r>
              <a:rPr lang="tr-TR" sz="2800" b="1" dirty="0">
                <a:solidFill>
                  <a:srgbClr val="FF0000"/>
                </a:solidFill>
              </a:rPr>
              <a:t>Amaç</a:t>
            </a:r>
          </a:p>
        </p:txBody>
      </p:sp>
    </p:spTree>
    <p:extLst>
      <p:ext uri="{BB962C8B-B14F-4D97-AF65-F5344CB8AC3E}">
        <p14:creationId xmlns:p14="http://schemas.microsoft.com/office/powerpoint/2010/main" val="319302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ECCA3-9002-4FFD-E389-8435D1B3D29C}"/>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6C5A9583-AA94-65C1-C24A-B60B9371D176}"/>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DF29F7FE-D9A3-D7CC-3B60-CD1B09430BA8}"/>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EĞİTİMİN AMACI ve HEDEFLERİ</a:t>
            </a:r>
          </a:p>
        </p:txBody>
      </p:sp>
      <p:sp>
        <p:nvSpPr>
          <p:cNvPr id="3" name="Metin kutusu 2">
            <a:extLst>
              <a:ext uri="{FF2B5EF4-FFF2-40B4-BE49-F238E27FC236}">
                <a16:creationId xmlns:a16="http://schemas.microsoft.com/office/drawing/2014/main" id="{313DB563-BDA1-A06B-F115-7FC865521521}"/>
              </a:ext>
            </a:extLst>
          </p:cNvPr>
          <p:cNvSpPr txBox="1"/>
          <p:nvPr/>
        </p:nvSpPr>
        <p:spPr>
          <a:xfrm>
            <a:off x="1082203" y="1690688"/>
            <a:ext cx="9733280" cy="5509200"/>
          </a:xfrm>
          <a:prstGeom prst="rect">
            <a:avLst/>
          </a:prstGeom>
          <a:noFill/>
        </p:spPr>
        <p:txBody>
          <a:bodyPr wrap="square" rtlCol="0">
            <a:spAutoFit/>
          </a:bodyPr>
          <a:lstStyle/>
          <a:p>
            <a:pPr marL="457200" indent="-457200" algn="just">
              <a:buFont typeface="Arial" panose="020B0604020202020204" pitchFamily="34" charset="0"/>
              <a:buChar char="•"/>
            </a:pPr>
            <a:r>
              <a:rPr lang="tr-TR" sz="3200" b="1" dirty="0">
                <a:latin typeface="Times New Roman" panose="02020603050405020304" pitchFamily="18" charset="0"/>
                <a:cs typeface="Times New Roman" panose="02020603050405020304" pitchFamily="18" charset="0"/>
              </a:rPr>
              <a:t>Belge yönetiminin kurumsal ve stratejik önemini kavramak.</a:t>
            </a:r>
          </a:p>
          <a:p>
            <a:pPr marL="457200" indent="-457200" algn="just">
              <a:buFont typeface="Arial" panose="020B0604020202020204" pitchFamily="34" charset="0"/>
              <a:buChar char="•"/>
            </a:pPr>
            <a:r>
              <a:rPr lang="tr-TR" sz="3200" b="1" dirty="0">
                <a:latin typeface="Times New Roman" panose="02020603050405020304" pitchFamily="18" charset="0"/>
                <a:cs typeface="Times New Roman" panose="02020603050405020304" pitchFamily="18" charset="0"/>
              </a:rPr>
              <a:t>Belge yaşam döngüsünü anlamak.</a:t>
            </a:r>
          </a:p>
          <a:p>
            <a:pPr marL="457200" indent="-457200" algn="just">
              <a:buFont typeface="Arial" panose="020B0604020202020204" pitchFamily="34" charset="0"/>
              <a:buChar char="•"/>
            </a:pPr>
            <a:r>
              <a:rPr lang="tr-TR" sz="3200" b="1" dirty="0">
                <a:latin typeface="Times New Roman" panose="02020603050405020304" pitchFamily="18" charset="0"/>
                <a:ea typeface="Calibri" panose="020F0502020204030204" pitchFamily="34" charset="0"/>
                <a:cs typeface="Times New Roman" panose="02020603050405020304" pitchFamily="18" charset="0"/>
              </a:rPr>
              <a:t>Belge Yönetim  Prosedürünün Üniversitemiz birimlerinde etkin kullanılmasını sağlamak.</a:t>
            </a:r>
          </a:p>
          <a:p>
            <a:pPr marL="457200" indent="-457200" algn="just">
              <a:buFont typeface="Arial" panose="020B0604020202020204" pitchFamily="34" charset="0"/>
              <a:buChar char="•"/>
            </a:pPr>
            <a:r>
              <a:rPr lang="tr-TR" sz="3200" b="1" dirty="0">
                <a:effectLst/>
                <a:latin typeface="Times New Roman" panose="02020603050405020304" pitchFamily="18" charset="0"/>
                <a:ea typeface="Calibri" panose="020F0502020204030204" pitchFamily="34" charset="0"/>
                <a:cs typeface="Times New Roman" panose="02020603050405020304" pitchFamily="18" charset="0"/>
              </a:rPr>
              <a:t>Dosya</a:t>
            </a:r>
            <a:r>
              <a:rPr lang="tr-TR" sz="3200" b="1" dirty="0">
                <a:latin typeface="Times New Roman" panose="02020603050405020304" pitchFamily="18" charset="0"/>
                <a:ea typeface="Calibri" panose="020F0502020204030204" pitchFamily="34" charset="0"/>
                <a:cs typeface="Times New Roman" panose="02020603050405020304" pitchFamily="18" charset="0"/>
              </a:rPr>
              <a:t>-Saklama planlarını öğrenmek ve kullanmak.</a:t>
            </a:r>
          </a:p>
          <a:p>
            <a:pPr marL="457200" indent="-457200" algn="just">
              <a:buFont typeface="Arial" panose="020B0604020202020204" pitchFamily="34" charset="0"/>
              <a:buChar char="•"/>
            </a:pPr>
            <a:r>
              <a:rPr lang="tr-TR" sz="3200" b="1" dirty="0">
                <a:effectLst/>
                <a:latin typeface="Times New Roman" panose="02020603050405020304" pitchFamily="18" charset="0"/>
                <a:ea typeface="Calibri" panose="020F0502020204030204" pitchFamily="34" charset="0"/>
                <a:cs typeface="Times New Roman" panose="02020603050405020304" pitchFamily="18" charset="0"/>
              </a:rPr>
              <a:t>Ayıklama ve </a:t>
            </a:r>
            <a:r>
              <a:rPr lang="tr-TR" sz="3200" b="1" dirty="0">
                <a:latin typeface="Times New Roman" panose="02020603050405020304" pitchFamily="18" charset="0"/>
                <a:ea typeface="Calibri" panose="020F0502020204030204" pitchFamily="34" charset="0"/>
                <a:cs typeface="Times New Roman" panose="02020603050405020304" pitchFamily="18" charset="0"/>
              </a:rPr>
              <a:t>i</a:t>
            </a:r>
            <a:r>
              <a:rPr lang="tr-TR" sz="3200" b="1" dirty="0">
                <a:effectLst/>
                <a:latin typeface="Times New Roman" panose="02020603050405020304" pitchFamily="18" charset="0"/>
                <a:ea typeface="Calibri" panose="020F0502020204030204" pitchFamily="34" charset="0"/>
                <a:cs typeface="Times New Roman" panose="02020603050405020304" pitchFamily="18" charset="0"/>
              </a:rPr>
              <a:t>mha süreçlerini öğrenmek ve uygulamak.</a:t>
            </a:r>
          </a:p>
          <a:p>
            <a:pPr marL="457200" indent="-457200" algn="just">
              <a:buFont typeface="Arial" panose="020B0604020202020204" pitchFamily="34" charset="0"/>
              <a:buChar char="•"/>
            </a:pPr>
            <a:r>
              <a:rPr lang="tr-TR" sz="3200" b="1" dirty="0">
                <a:latin typeface="Times New Roman" panose="02020603050405020304" pitchFamily="18" charset="0"/>
                <a:ea typeface="Calibri" panose="020F0502020204030204" pitchFamily="34" charset="0"/>
                <a:cs typeface="Times New Roman" panose="02020603050405020304" pitchFamily="18" charset="0"/>
              </a:rPr>
              <a:t>Arşiv mekanlarının mevzuatlar doğrultusunda düzenlenmesini sağlamak.</a:t>
            </a:r>
            <a:endParaRPr lang="tr-TR"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tr-TR"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Metin kutusu 3">
            <a:extLst>
              <a:ext uri="{FF2B5EF4-FFF2-40B4-BE49-F238E27FC236}">
                <a16:creationId xmlns:a16="http://schemas.microsoft.com/office/drawing/2014/main" id="{18A0E051-A8CD-9829-C95C-65F99BA5F190}"/>
              </a:ext>
            </a:extLst>
          </p:cNvPr>
          <p:cNvSpPr txBox="1"/>
          <p:nvPr/>
        </p:nvSpPr>
        <p:spPr>
          <a:xfrm>
            <a:off x="5515897" y="1306079"/>
            <a:ext cx="1656223" cy="523220"/>
          </a:xfrm>
          <a:prstGeom prst="rect">
            <a:avLst/>
          </a:prstGeom>
          <a:noFill/>
        </p:spPr>
        <p:txBody>
          <a:bodyPr wrap="none" rtlCol="0">
            <a:spAutoFit/>
          </a:bodyPr>
          <a:lstStyle/>
          <a:p>
            <a:r>
              <a:rPr lang="tr-TR" sz="2800" b="1" dirty="0">
                <a:solidFill>
                  <a:srgbClr val="FF0000"/>
                </a:solidFill>
              </a:rPr>
              <a:t>Hedefler</a:t>
            </a:r>
          </a:p>
        </p:txBody>
      </p:sp>
    </p:spTree>
    <p:extLst>
      <p:ext uri="{BB962C8B-B14F-4D97-AF65-F5344CB8AC3E}">
        <p14:creationId xmlns:p14="http://schemas.microsoft.com/office/powerpoint/2010/main" val="65471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772E23-34F0-78E7-FF1E-4F74FE79142D}"/>
              </a:ext>
            </a:extLst>
          </p:cNvPr>
          <p:cNvSpPr>
            <a:spLocks noGrp="1"/>
          </p:cNvSpPr>
          <p:nvPr>
            <p:ph type="title"/>
          </p:nvPr>
        </p:nvSpPr>
        <p:spPr/>
        <p:txBody>
          <a:bodyPr/>
          <a:lstStyle/>
          <a:p>
            <a:pPr algn="ctr"/>
            <a:r>
              <a:rPr lang="tr-TR" sz="4000" b="1" dirty="0">
                <a:hlinkClick r:id="rId2"/>
              </a:rPr>
              <a:t>BELGE YÖNETİM PROSEDÜRÜ</a:t>
            </a:r>
            <a:endParaRPr lang="tr-TR" b="1" dirty="0"/>
          </a:p>
        </p:txBody>
      </p:sp>
      <p:pic>
        <p:nvPicPr>
          <p:cNvPr id="5" name="İçerik Yer Tutucusu 4">
            <a:extLst>
              <a:ext uri="{FF2B5EF4-FFF2-40B4-BE49-F238E27FC236}">
                <a16:creationId xmlns:a16="http://schemas.microsoft.com/office/drawing/2014/main" id="{43A3A51C-FAAE-75FB-18F0-10B9515151D1}"/>
              </a:ext>
            </a:extLst>
          </p:cNvPr>
          <p:cNvPicPr>
            <a:picLocks noGrp="1" noChangeAspect="1"/>
          </p:cNvPicPr>
          <p:nvPr>
            <p:ph idx="1"/>
          </p:nvPr>
        </p:nvPicPr>
        <p:blipFill>
          <a:blip r:embed="rId3"/>
          <a:stretch>
            <a:fillRect/>
          </a:stretch>
        </p:blipFill>
        <p:spPr>
          <a:xfrm>
            <a:off x="1258529" y="1278195"/>
            <a:ext cx="9409471" cy="4894006"/>
          </a:xfrm>
        </p:spPr>
      </p:pic>
    </p:spTree>
    <p:extLst>
      <p:ext uri="{BB962C8B-B14F-4D97-AF65-F5344CB8AC3E}">
        <p14:creationId xmlns:p14="http://schemas.microsoft.com/office/powerpoint/2010/main" val="387154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82779-EC6C-082A-AAB3-60B7D3273052}"/>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27FC9089-7E59-B264-010F-D4FEB47AC0D6}"/>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389F06DD-4348-E7CD-FE87-B54178B38DEF}"/>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BELGE YÖNETİM PROSEDÜRÜ</a:t>
            </a:r>
          </a:p>
        </p:txBody>
      </p:sp>
      <p:sp>
        <p:nvSpPr>
          <p:cNvPr id="3" name="Metin kutusu 2">
            <a:extLst>
              <a:ext uri="{FF2B5EF4-FFF2-40B4-BE49-F238E27FC236}">
                <a16:creationId xmlns:a16="http://schemas.microsoft.com/office/drawing/2014/main" id="{6C643740-4363-85FA-685B-70F041DF72F2}"/>
              </a:ext>
            </a:extLst>
          </p:cNvPr>
          <p:cNvSpPr txBox="1"/>
          <p:nvPr/>
        </p:nvSpPr>
        <p:spPr>
          <a:xfrm>
            <a:off x="617538" y="1673583"/>
            <a:ext cx="10075606" cy="625428"/>
          </a:xfrm>
          <a:prstGeom prst="rect">
            <a:avLst/>
          </a:prstGeom>
          <a:noFill/>
        </p:spPr>
        <p:txBody>
          <a:bodyPr wrap="square" rtlCol="0">
            <a:spAutoFit/>
          </a:bodyPr>
          <a:lstStyle/>
          <a:p>
            <a:pPr marL="270510" algn="just">
              <a:lnSpc>
                <a:spcPct val="115000"/>
              </a:lnSpc>
              <a:spcAft>
                <a:spcPts val="800"/>
              </a:spcAft>
              <a:tabLst>
                <a:tab pos="270510" algn="l"/>
              </a:tabLst>
            </a:pP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etin kutusu 3">
            <a:extLst>
              <a:ext uri="{FF2B5EF4-FFF2-40B4-BE49-F238E27FC236}">
                <a16:creationId xmlns:a16="http://schemas.microsoft.com/office/drawing/2014/main" id="{67023F79-044A-2B1A-4E73-46D99B6DA405}"/>
              </a:ext>
            </a:extLst>
          </p:cNvPr>
          <p:cNvSpPr txBox="1"/>
          <p:nvPr/>
        </p:nvSpPr>
        <p:spPr>
          <a:xfrm>
            <a:off x="1219199" y="2180303"/>
            <a:ext cx="9948950" cy="3385542"/>
          </a:xfrm>
          <a:prstGeom prst="rect">
            <a:avLst/>
          </a:prstGeom>
          <a:noFill/>
        </p:spPr>
        <p:txBody>
          <a:bodyPr wrap="square" rtlCol="0">
            <a:spAutoFit/>
          </a:bodyPr>
          <a:lstStyle/>
          <a:p>
            <a:pPr algn="just"/>
            <a:r>
              <a:rPr lang="tr-TR" sz="2800" b="1" dirty="0">
                <a:solidFill>
                  <a:srgbClr val="FF0000"/>
                </a:solidFill>
                <a:effectLst/>
                <a:latin typeface="Times New Roman" panose="02020603050405020304" pitchFamily="18" charset="0"/>
                <a:ea typeface="Times New Roman" panose="02020603050405020304" pitchFamily="18" charset="0"/>
              </a:rPr>
              <a:t>İç Kaynaklı Belge:</a:t>
            </a:r>
            <a:r>
              <a:rPr lang="tr-TR" sz="2800" dirty="0">
                <a:solidFill>
                  <a:srgbClr val="FF0000"/>
                </a:solidFill>
                <a:effectLst/>
                <a:latin typeface="Times New Roman" panose="02020603050405020304" pitchFamily="18" charset="0"/>
                <a:ea typeface="Times New Roman" panose="02020603050405020304" pitchFamily="18" charset="0"/>
              </a:rPr>
              <a:t> </a:t>
            </a:r>
            <a:r>
              <a:rPr lang="tr-TR" sz="2800" dirty="0">
                <a:solidFill>
                  <a:srgbClr val="000000"/>
                </a:solidFill>
                <a:effectLst/>
                <a:latin typeface="Times New Roman" panose="02020603050405020304" pitchFamily="18" charset="0"/>
                <a:ea typeface="Times New Roman" panose="02020603050405020304" pitchFamily="18" charset="0"/>
              </a:rPr>
              <a:t>Üniversite tarafından  oluşturulmuş ve içeriği belirlenmiş belgeyi, </a:t>
            </a:r>
          </a:p>
          <a:p>
            <a:pPr algn="just"/>
            <a:endParaRPr lang="tr-TR" sz="2800" dirty="0">
              <a:solidFill>
                <a:srgbClr val="000000"/>
              </a:solidFill>
              <a:effectLst/>
              <a:latin typeface="Times New Roman" panose="02020603050405020304" pitchFamily="18" charset="0"/>
              <a:ea typeface="Times New Roman" panose="02020603050405020304" pitchFamily="18" charset="0"/>
            </a:endParaRPr>
          </a:p>
          <a:p>
            <a:pPr algn="just"/>
            <a:r>
              <a:rPr lang="tr-TR"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Dış Kaynaklı Belge:</a:t>
            </a:r>
            <a:r>
              <a:rPr lang="tr-TR"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Üniversite dışında oluşturulan, yükseköğretim mevzuatı ve faaliyetleri açısından uyulması zorunlu olan veya bu konuları yakından ilgilendiren belgeyi (kanunlar, tüzükler, yönetmelikler, tebliğler, standartlar, kılavuzlar, formlar vb.),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7978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51CEE-A040-740A-999F-B5A7A714CECB}"/>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2C130BF9-27D0-680A-4BD8-CC25CB8C652F}"/>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71886719-95F9-BD56-0AFF-8FFCB3CD1778}"/>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BELGE YÖNETİM PROSEDÜRÜ</a:t>
            </a:r>
          </a:p>
        </p:txBody>
      </p:sp>
      <p:sp>
        <p:nvSpPr>
          <p:cNvPr id="7" name="Metin kutusu 6">
            <a:extLst>
              <a:ext uri="{FF2B5EF4-FFF2-40B4-BE49-F238E27FC236}">
                <a16:creationId xmlns:a16="http://schemas.microsoft.com/office/drawing/2014/main" id="{E99B5E17-886D-2EFA-BD19-98755EECFD0B}"/>
              </a:ext>
            </a:extLst>
          </p:cNvPr>
          <p:cNvSpPr txBox="1"/>
          <p:nvPr/>
        </p:nvSpPr>
        <p:spPr>
          <a:xfrm>
            <a:off x="2295917" y="1216149"/>
            <a:ext cx="7452681" cy="584775"/>
          </a:xfrm>
          <a:prstGeom prst="rect">
            <a:avLst/>
          </a:prstGeom>
          <a:noFill/>
        </p:spPr>
        <p:txBody>
          <a:bodyPr wrap="none" rtlCol="0">
            <a:spAutoFit/>
          </a:bodyPr>
          <a:lstStyle/>
          <a:p>
            <a:r>
              <a:rPr lang="tr-TR" sz="3200" b="1" dirty="0">
                <a:solidFill>
                  <a:srgbClr val="FF0000"/>
                </a:solidFill>
                <a:effectLst/>
                <a:latin typeface="Times New Roman" panose="02020603050405020304" pitchFamily="18" charset="0"/>
                <a:ea typeface="Times New Roman" panose="02020603050405020304" pitchFamily="18" charset="0"/>
              </a:rPr>
              <a:t>Yalova Üniversitesi Belge Türleri Kodları</a:t>
            </a:r>
            <a:endParaRPr lang="tr-TR" sz="3200" dirty="0">
              <a:solidFill>
                <a:srgbClr val="FF0000"/>
              </a:solidFill>
            </a:endParaRPr>
          </a:p>
        </p:txBody>
      </p:sp>
      <p:graphicFrame>
        <p:nvGraphicFramePr>
          <p:cNvPr id="8" name="Tablo 7">
            <a:extLst>
              <a:ext uri="{FF2B5EF4-FFF2-40B4-BE49-F238E27FC236}">
                <a16:creationId xmlns:a16="http://schemas.microsoft.com/office/drawing/2014/main" id="{0644FCD2-EE5A-B1D7-C6A2-33C03B5DBD35}"/>
              </a:ext>
            </a:extLst>
          </p:cNvPr>
          <p:cNvGraphicFramePr>
            <a:graphicFrameLocks noGrp="1"/>
          </p:cNvGraphicFramePr>
          <p:nvPr>
            <p:extLst>
              <p:ext uri="{D42A27DB-BD31-4B8C-83A1-F6EECF244321}">
                <p14:modId xmlns:p14="http://schemas.microsoft.com/office/powerpoint/2010/main" val="1037182693"/>
              </p:ext>
            </p:extLst>
          </p:nvPr>
        </p:nvGraphicFramePr>
        <p:xfrm>
          <a:off x="1043350" y="1980743"/>
          <a:ext cx="10188112" cy="4370897"/>
        </p:xfrm>
        <a:graphic>
          <a:graphicData uri="http://schemas.openxmlformats.org/drawingml/2006/table">
            <a:tbl>
              <a:tblPr firstRow="1" firstCol="1" bandRow="1">
                <a:tableStyleId>{5940675A-B579-460E-94D1-54222C63F5DA}</a:tableStyleId>
              </a:tblPr>
              <a:tblGrid>
                <a:gridCol w="3392769">
                  <a:extLst>
                    <a:ext uri="{9D8B030D-6E8A-4147-A177-3AD203B41FA5}">
                      <a16:colId xmlns:a16="http://schemas.microsoft.com/office/drawing/2014/main" val="3877540133"/>
                    </a:ext>
                  </a:extLst>
                </a:gridCol>
                <a:gridCol w="3397127">
                  <a:extLst>
                    <a:ext uri="{9D8B030D-6E8A-4147-A177-3AD203B41FA5}">
                      <a16:colId xmlns:a16="http://schemas.microsoft.com/office/drawing/2014/main" val="4025176392"/>
                    </a:ext>
                  </a:extLst>
                </a:gridCol>
                <a:gridCol w="3398216">
                  <a:extLst>
                    <a:ext uri="{9D8B030D-6E8A-4147-A177-3AD203B41FA5}">
                      <a16:colId xmlns:a16="http://schemas.microsoft.com/office/drawing/2014/main" val="1155399329"/>
                    </a:ext>
                  </a:extLst>
                </a:gridCol>
              </a:tblGrid>
              <a:tr h="618282">
                <a:tc>
                  <a:txBody>
                    <a:bodyPr/>
                    <a:lstStyle/>
                    <a:p>
                      <a:pPr algn="ctr">
                        <a:lnSpc>
                          <a:spcPct val="115000"/>
                        </a:lnSpc>
                      </a:pPr>
                      <a:r>
                        <a:rPr lang="tr-TR" sz="1800" b="1" dirty="0">
                          <a:effectLst/>
                        </a:rPr>
                        <a:t>YNT: Yönetmelik</a:t>
                      </a:r>
                      <a:endParaRPr lang="tr-TR" sz="1800" b="1" dirty="0">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dirty="0">
                          <a:effectLst/>
                        </a:rPr>
                        <a:t>TLM: Talimat</a:t>
                      </a:r>
                      <a:endParaRPr lang="tr-TR" sz="1800" b="1" dirty="0">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dirty="0">
                          <a:effectLst/>
                        </a:rPr>
                        <a:t>LST: Liste</a:t>
                      </a:r>
                      <a:endParaRPr lang="tr-TR" sz="1800" b="1" dirty="0">
                        <a:effectLst/>
                        <a:latin typeface="Zapf_Humanis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73289770"/>
                  </a:ext>
                </a:extLst>
              </a:tr>
              <a:tr h="1279487">
                <a:tc>
                  <a:txBody>
                    <a:bodyPr/>
                    <a:lstStyle/>
                    <a:p>
                      <a:pPr algn="ctr">
                        <a:lnSpc>
                          <a:spcPct val="115000"/>
                        </a:lnSpc>
                      </a:pPr>
                      <a:r>
                        <a:rPr lang="tr-TR" sz="1800" b="1" dirty="0">
                          <a:effectLst/>
                        </a:rPr>
                        <a:t>UES: Uygulama Esasları (Senato Esasları)</a:t>
                      </a:r>
                      <a:endParaRPr lang="tr-TR" sz="1800" b="1" dirty="0">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dirty="0">
                          <a:effectLst/>
                        </a:rPr>
                        <a:t>GRV: Görev Tanımı</a:t>
                      </a:r>
                      <a:endParaRPr lang="tr-TR" sz="1800" b="1" dirty="0">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a:effectLst/>
                        </a:rPr>
                        <a:t>FRM: Form</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1613592"/>
                  </a:ext>
                </a:extLst>
              </a:tr>
              <a:tr h="618282">
                <a:tc>
                  <a:txBody>
                    <a:bodyPr/>
                    <a:lstStyle/>
                    <a:p>
                      <a:pPr algn="ctr">
                        <a:lnSpc>
                          <a:spcPct val="115000"/>
                        </a:lnSpc>
                      </a:pPr>
                      <a:r>
                        <a:rPr lang="tr-TR" sz="1800" b="1">
                          <a:effectLst/>
                        </a:rPr>
                        <a:t>YNG: Yönerge</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a:effectLst/>
                        </a:rPr>
                        <a:t>PRS: Prosedür</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dirty="0">
                          <a:effectLst/>
                        </a:rPr>
                        <a:t>TBL: Tablo</a:t>
                      </a:r>
                      <a:endParaRPr lang="tr-TR" sz="1800" b="1" dirty="0">
                        <a:effectLst/>
                        <a:latin typeface="Zapf_Humanis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13944373"/>
                  </a:ext>
                </a:extLst>
              </a:tr>
              <a:tr h="618282">
                <a:tc>
                  <a:txBody>
                    <a:bodyPr/>
                    <a:lstStyle/>
                    <a:p>
                      <a:pPr algn="ctr">
                        <a:lnSpc>
                          <a:spcPct val="115000"/>
                        </a:lnSpc>
                      </a:pPr>
                      <a:r>
                        <a:rPr lang="tr-TR" sz="1800" b="1">
                          <a:effectLst/>
                        </a:rPr>
                        <a:t>ELK: El Kitabı</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a:effectLst/>
                        </a:rPr>
                        <a:t>KLV: Kılavuz</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dirty="0">
                          <a:effectLst/>
                        </a:rPr>
                        <a:t>GNL: Genelge</a:t>
                      </a:r>
                      <a:endParaRPr lang="tr-TR" sz="1800" b="1" dirty="0">
                        <a:effectLst/>
                        <a:latin typeface="Zapf_Humanis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94901335"/>
                  </a:ext>
                </a:extLst>
              </a:tr>
              <a:tr h="618282">
                <a:tc>
                  <a:txBody>
                    <a:bodyPr/>
                    <a:lstStyle/>
                    <a:p>
                      <a:pPr algn="ctr">
                        <a:lnSpc>
                          <a:spcPct val="115000"/>
                        </a:lnSpc>
                      </a:pPr>
                      <a:r>
                        <a:rPr lang="tr-TR" sz="1800" b="1">
                          <a:effectLst/>
                        </a:rPr>
                        <a:t>PLT: Politika</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a:effectLst/>
                        </a:rPr>
                        <a:t>IA: İş Akış Şeması</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dirty="0">
                          <a:effectLst/>
                        </a:rPr>
                        <a:t>RPR: Rapor</a:t>
                      </a:r>
                      <a:endParaRPr lang="tr-TR" sz="1800" b="1" dirty="0">
                        <a:effectLst/>
                        <a:latin typeface="Zapf_Humanis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3138427"/>
                  </a:ext>
                </a:extLst>
              </a:tr>
              <a:tr h="618282">
                <a:tc>
                  <a:txBody>
                    <a:bodyPr/>
                    <a:lstStyle/>
                    <a:p>
                      <a:pPr algn="ctr">
                        <a:lnSpc>
                          <a:spcPct val="115000"/>
                        </a:lnSpc>
                      </a:pPr>
                      <a:r>
                        <a:rPr lang="tr-TR" sz="1800" b="1">
                          <a:effectLst/>
                        </a:rPr>
                        <a:t>PRT: Protokol</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a:effectLst/>
                        </a:rPr>
                        <a:t>PLN: Plan</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dirty="0">
                          <a:effectLst/>
                        </a:rPr>
                        <a:t>SRC: Süreç</a:t>
                      </a:r>
                      <a:endParaRPr lang="tr-TR" sz="1800" b="1" dirty="0">
                        <a:effectLst/>
                        <a:latin typeface="Zapf_Humanis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52383904"/>
                  </a:ext>
                </a:extLst>
              </a:tr>
            </a:tbl>
          </a:graphicData>
        </a:graphic>
      </p:graphicFrame>
      <p:sp>
        <p:nvSpPr>
          <p:cNvPr id="3" name="Metin kutusu 2">
            <a:extLst>
              <a:ext uri="{FF2B5EF4-FFF2-40B4-BE49-F238E27FC236}">
                <a16:creationId xmlns:a16="http://schemas.microsoft.com/office/drawing/2014/main" id="{54CDCA5F-36C7-04DE-644A-C818EFFF88D7}"/>
              </a:ext>
            </a:extLst>
          </p:cNvPr>
          <p:cNvSpPr txBox="1"/>
          <p:nvPr/>
        </p:nvSpPr>
        <p:spPr>
          <a:xfrm>
            <a:off x="715861" y="1285732"/>
            <a:ext cx="10075606" cy="625428"/>
          </a:xfrm>
          <a:prstGeom prst="rect">
            <a:avLst/>
          </a:prstGeom>
          <a:noFill/>
        </p:spPr>
        <p:txBody>
          <a:bodyPr wrap="square" rtlCol="0">
            <a:spAutoFit/>
          </a:bodyPr>
          <a:lstStyle/>
          <a:p>
            <a:pPr marL="270510" algn="just">
              <a:lnSpc>
                <a:spcPct val="115000"/>
              </a:lnSpc>
              <a:spcAft>
                <a:spcPts val="800"/>
              </a:spcAft>
              <a:tabLst>
                <a:tab pos="270510" algn="l"/>
              </a:tabLst>
            </a:pP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7795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1AFD57-CA01-EA61-3B72-161D1330E408}"/>
              </a:ext>
            </a:extLst>
          </p:cNvPr>
          <p:cNvSpPr>
            <a:spLocks noGrp="1"/>
          </p:cNvSpPr>
          <p:nvPr>
            <p:ph type="title"/>
          </p:nvPr>
        </p:nvSpPr>
        <p:spPr/>
        <p:txBody>
          <a:bodyPr/>
          <a:lstStyle/>
          <a:p>
            <a:pPr algn="ctr"/>
            <a:r>
              <a:rPr lang="tr-TR" b="1" dirty="0"/>
              <a:t>Bütünleşik Kalite Yönetim Sistemi Belge Tanımlamaları </a:t>
            </a:r>
            <a:r>
              <a:rPr lang="tr-TR" b="1" dirty="0">
                <a:hlinkClick r:id="rId2"/>
              </a:rPr>
              <a:t>(BKYS)</a:t>
            </a:r>
            <a:endParaRPr lang="tr-TR" b="1" dirty="0"/>
          </a:p>
        </p:txBody>
      </p:sp>
      <p:sp>
        <p:nvSpPr>
          <p:cNvPr id="7" name="İçerik Yer Tutucusu 6">
            <a:extLst>
              <a:ext uri="{FF2B5EF4-FFF2-40B4-BE49-F238E27FC236}">
                <a16:creationId xmlns:a16="http://schemas.microsoft.com/office/drawing/2014/main" id="{85787AEE-CDA8-8E2C-60E8-179F9AA63E5E}"/>
              </a:ext>
            </a:extLst>
          </p:cNvPr>
          <p:cNvSpPr>
            <a:spLocks noGrp="1"/>
          </p:cNvSpPr>
          <p:nvPr>
            <p:ph idx="1"/>
          </p:nvPr>
        </p:nvSpPr>
        <p:spPr/>
        <p:txBody>
          <a:bodyPr/>
          <a:lstStyle/>
          <a:p>
            <a:endParaRPr lang="tr-TR"/>
          </a:p>
        </p:txBody>
      </p:sp>
      <p:pic>
        <p:nvPicPr>
          <p:cNvPr id="9" name="Resim 8">
            <a:extLst>
              <a:ext uri="{FF2B5EF4-FFF2-40B4-BE49-F238E27FC236}">
                <a16:creationId xmlns:a16="http://schemas.microsoft.com/office/drawing/2014/main" id="{DB26B7AA-41AE-E7E0-1E68-8DE20ABE2CD8}"/>
              </a:ext>
            </a:extLst>
          </p:cNvPr>
          <p:cNvPicPr>
            <a:picLocks noChangeAspect="1"/>
          </p:cNvPicPr>
          <p:nvPr/>
        </p:nvPicPr>
        <p:blipFill>
          <a:blip r:embed="rId3"/>
          <a:stretch>
            <a:fillRect/>
          </a:stretch>
        </p:blipFill>
        <p:spPr>
          <a:xfrm>
            <a:off x="88490" y="1895045"/>
            <a:ext cx="12103510" cy="4597830"/>
          </a:xfrm>
          <a:prstGeom prst="rect">
            <a:avLst/>
          </a:prstGeom>
        </p:spPr>
      </p:pic>
    </p:spTree>
    <p:extLst>
      <p:ext uri="{BB962C8B-B14F-4D97-AF65-F5344CB8AC3E}">
        <p14:creationId xmlns:p14="http://schemas.microsoft.com/office/powerpoint/2010/main" val="132514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D9506-EA20-F9D3-C77A-5F5088D24B15}"/>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CA215218-4738-07D5-4D1B-5C1F1E307464}"/>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7" name="Metin kutusu 6">
            <a:extLst>
              <a:ext uri="{FF2B5EF4-FFF2-40B4-BE49-F238E27FC236}">
                <a16:creationId xmlns:a16="http://schemas.microsoft.com/office/drawing/2014/main" id="{6BFA8673-8E1E-A2DB-F668-B707EEB32637}"/>
              </a:ext>
            </a:extLst>
          </p:cNvPr>
          <p:cNvSpPr txBox="1"/>
          <p:nvPr/>
        </p:nvSpPr>
        <p:spPr>
          <a:xfrm>
            <a:off x="2342784" y="467776"/>
            <a:ext cx="7005764" cy="584775"/>
          </a:xfrm>
          <a:prstGeom prst="rect">
            <a:avLst/>
          </a:prstGeom>
          <a:noFill/>
        </p:spPr>
        <p:txBody>
          <a:bodyPr wrap="none" rtlCol="0">
            <a:spAutoFit/>
          </a:bodyPr>
          <a:lstStyle/>
          <a:p>
            <a:r>
              <a:rPr lang="tr-TR" sz="3200" dirty="0">
                <a:effectLst/>
                <a:latin typeface="Times New Roman" panose="02020603050405020304" pitchFamily="18" charset="0"/>
                <a:ea typeface="Times New Roman" panose="02020603050405020304" pitchFamily="18" charset="0"/>
              </a:rPr>
              <a:t>    </a:t>
            </a:r>
            <a:r>
              <a:rPr lang="tr-TR" sz="3200" b="1" dirty="0">
                <a:effectLst/>
                <a:latin typeface="Times New Roman" panose="02020603050405020304" pitchFamily="18" charset="0"/>
                <a:ea typeface="Times New Roman" panose="02020603050405020304" pitchFamily="18" charset="0"/>
              </a:rPr>
              <a:t>Belgelerde Yer Alacak Temel Bilgiler</a:t>
            </a:r>
            <a:endParaRPr lang="tr-TR" sz="3200" b="1" dirty="0"/>
          </a:p>
        </p:txBody>
      </p:sp>
      <p:pic>
        <p:nvPicPr>
          <p:cNvPr id="6" name="Resim 5" descr="metin, ekran görüntüsü, yazı tipi, sayı, numara içeren bir resim&#10;&#10;Açıklama otomatik olarak oluşturuldu">
            <a:extLst>
              <a:ext uri="{FF2B5EF4-FFF2-40B4-BE49-F238E27FC236}">
                <a16:creationId xmlns:a16="http://schemas.microsoft.com/office/drawing/2014/main" id="{880343DC-DE9D-E2C6-448B-DE37B5708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014" y="1288026"/>
            <a:ext cx="9493200" cy="5298461"/>
          </a:xfrm>
          <a:prstGeom prst="rect">
            <a:avLst/>
          </a:prstGeom>
        </p:spPr>
      </p:pic>
    </p:spTree>
    <p:extLst>
      <p:ext uri="{BB962C8B-B14F-4D97-AF65-F5344CB8AC3E}">
        <p14:creationId xmlns:p14="http://schemas.microsoft.com/office/powerpoint/2010/main" val="2722705682"/>
      </p:ext>
    </p:extLst>
  </p:cSld>
  <p:clrMapOvr>
    <a:masterClrMapping/>
  </p:clrMapOvr>
</p:sld>
</file>

<file path=ppt/theme/theme1.xml><?xml version="1.0" encoding="utf-8"?>
<a:theme xmlns:a="http://schemas.openxmlformats.org/drawingml/2006/main" name="BrushVTI">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Century Gothic"/>
        <a:ea typeface=""/>
        <a:cs typeface=""/>
      </a:majorFont>
      <a:minorFont>
        <a:latin typeface="Century Gothic"/>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2171</TotalTime>
  <Words>510</Words>
  <Application>Microsoft Office PowerPoint</Application>
  <PresentationFormat>Geniş ekran</PresentationFormat>
  <Paragraphs>102</Paragraphs>
  <Slides>28</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28</vt:i4>
      </vt:variant>
    </vt:vector>
  </HeadingPairs>
  <TitlesOfParts>
    <vt:vector size="37" baseType="lpstr">
      <vt:lpstr>Aptos</vt:lpstr>
      <vt:lpstr>Arial</vt:lpstr>
      <vt:lpstr>Calibri</vt:lpstr>
      <vt:lpstr>Century Gothic</vt:lpstr>
      <vt:lpstr>Symbol</vt:lpstr>
      <vt:lpstr>Times New Roman</vt:lpstr>
      <vt:lpstr>Wingdings</vt:lpstr>
      <vt:lpstr>Zapf_Humanist</vt:lpstr>
      <vt:lpstr>BrushVTI</vt:lpstr>
      <vt:lpstr>Belge Yönetimi ve Arşiv Uygulamaları Eğitimi</vt:lpstr>
      <vt:lpstr>Belge Yönetimi ve Arşivlemenin Önemi</vt:lpstr>
      <vt:lpstr>EĞİTİMİN AMACI ve HEDEFLERİ</vt:lpstr>
      <vt:lpstr>EĞİTİMİN AMACI ve HEDEFLERİ</vt:lpstr>
      <vt:lpstr>BELGE YÖNETİM PROSEDÜRÜ</vt:lpstr>
      <vt:lpstr>BELGE YÖNETİM PROSEDÜRÜ</vt:lpstr>
      <vt:lpstr>BELGE YÖNETİM PROSEDÜRÜ</vt:lpstr>
      <vt:lpstr>Bütünleşik Kalite Yönetim Sistemi Belge Tanımlamaları (BKYS)</vt:lpstr>
      <vt:lpstr>PowerPoint Sunusu</vt:lpstr>
      <vt:lpstr>PowerPoint Sunusu</vt:lpstr>
      <vt:lpstr>Genel Belge Şablonu</vt:lpstr>
      <vt:lpstr>Belge Onayı Yapalım </vt:lpstr>
      <vt:lpstr>Prosedür Belgesi</vt:lpstr>
      <vt:lpstr>Talimat Belgesi</vt:lpstr>
      <vt:lpstr>Bütünleşik Kalite Yönetim Sistemi (BKYS) Belge Yönetimi</vt:lpstr>
      <vt:lpstr>Bütünleşik Kalite Yönetim Sistemi (BKYS) Belge Yönetimi</vt:lpstr>
      <vt:lpstr>SAKLAMA SÜRELİ STANDART DOSYA PLANI</vt:lpstr>
      <vt:lpstr>PowerPoint Sunusu</vt:lpstr>
      <vt:lpstr>DOSYA PLANI</vt:lpstr>
      <vt:lpstr>DOSYA /KLASÖR ETİKETİ</vt:lpstr>
      <vt:lpstr>DOSYA /KLASÖR İÇERİK LİSTESİ</vt:lpstr>
      <vt:lpstr>AYIKLAMA VE İMHA</vt:lpstr>
      <vt:lpstr>AYIKLAMA VE İMHA</vt:lpstr>
      <vt:lpstr> Ayıklama ve İmha İşlemleri İş Akışı</vt:lpstr>
      <vt:lpstr>İmha Listesi</vt:lpstr>
      <vt:lpstr>İmha Tutanağı</vt:lpstr>
      <vt:lpstr>BİRİM ARŞİVLERİ</vt:lpstr>
      <vt:lpstr>BİRİM ARŞİVLERİ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Fatih Akpunar</dc:creator>
  <cp:lastModifiedBy>Fatih Akpunar</cp:lastModifiedBy>
  <cp:revision>34</cp:revision>
  <dcterms:created xsi:type="dcterms:W3CDTF">2024-11-28T06:58:11Z</dcterms:created>
  <dcterms:modified xsi:type="dcterms:W3CDTF">2025-05-19T18:24:42Z</dcterms:modified>
</cp:coreProperties>
</file>